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8288000" cy="10287000"/>
  <p:notesSz cx="6858000" cy="9144000"/>
  <p:embeddedFontLst>
    <p:embeddedFont>
      <p:font typeface="Calibri" panose="020F050202020403020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2.png>
</file>

<file path=ppt/media/image3.png>
</file>

<file path=ppt/media/image4.jpe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2364287" y="290479"/>
            <a:ext cx="13559427" cy="1473617"/>
          </a:xfrm>
          <a:custGeom>
            <a:avLst/>
            <a:gdLst/>
            <a:ahLst/>
            <a:cxnLst/>
            <a:rect l="l" t="t" r="r" b="b"/>
            <a:pathLst>
              <a:path w="13559427" h="1473617">
                <a:moveTo>
                  <a:pt x="0" y="0"/>
                </a:moveTo>
                <a:lnTo>
                  <a:pt x="13559426" y="0"/>
                </a:lnTo>
                <a:lnTo>
                  <a:pt x="13559426" y="1473618"/>
                </a:lnTo>
                <a:lnTo>
                  <a:pt x="0" y="1473618"/>
                </a:lnTo>
                <a:lnTo>
                  <a:pt x="0" y="0"/>
                </a:lnTo>
                <a:close/>
              </a:path>
            </a:pathLst>
          </a:custGeom>
          <a:blipFill>
            <a:blip r:embed="rId1"/>
            <a:stretch>
              <a:fillRect b="-191"/>
            </a:stretch>
          </a:blipFill>
        </p:spPr>
      </p:sp>
      <p:sp>
        <p:nvSpPr>
          <p:cNvPr id="3" name="TextBox 3"/>
          <p:cNvSpPr txBox="1"/>
          <p:nvPr/>
        </p:nvSpPr>
        <p:spPr>
          <a:xfrm>
            <a:off x="2069991" y="3049972"/>
            <a:ext cx="14148018" cy="1726510"/>
          </a:xfrm>
          <a:prstGeom prst="rect">
            <a:avLst/>
          </a:prstGeom>
        </p:spPr>
        <p:txBody>
          <a:bodyPr lIns="0" tIns="0" rIns="0" bIns="0" rtlCol="0" anchor="t">
            <a:spAutoFit/>
          </a:bodyPr>
          <a:lstStyle/>
          <a:p>
            <a:pPr algn="l">
              <a:lnSpc>
                <a:spcPts val="12010"/>
              </a:lnSpc>
            </a:pPr>
            <a:r>
              <a:rPr lang="en-US" sz="9610">
                <a:solidFill>
                  <a:srgbClr val="866255"/>
                </a:solidFill>
                <a:latin typeface="The Seasons Bold"/>
                <a:ea typeface="The Seasons Bold"/>
                <a:cs typeface="The Seasons Bold"/>
                <a:sym typeface="The Seasons Bold"/>
              </a:rPr>
              <a:t>FAKE  NEWS  DETECTION</a:t>
            </a:r>
            <a:endParaRPr lang="en-US" sz="9610">
              <a:solidFill>
                <a:srgbClr val="866255"/>
              </a:solidFill>
              <a:latin typeface="The Seasons Bold"/>
              <a:ea typeface="The Seasons Bold"/>
              <a:cs typeface="The Seasons Bold"/>
              <a:sym typeface="The Seasons Bold"/>
            </a:endParaRPr>
          </a:p>
        </p:txBody>
      </p:sp>
      <p:sp>
        <p:nvSpPr>
          <p:cNvPr id="4" name="TextBox 4"/>
          <p:cNvSpPr txBox="1"/>
          <p:nvPr/>
        </p:nvSpPr>
        <p:spPr>
          <a:xfrm>
            <a:off x="8561272" y="6221458"/>
            <a:ext cx="4865603" cy="2427242"/>
          </a:xfrm>
          <a:prstGeom prst="rect">
            <a:avLst/>
          </a:prstGeom>
        </p:spPr>
        <p:txBody>
          <a:bodyPr lIns="0" tIns="0" rIns="0" bIns="0" rtlCol="0" anchor="t">
            <a:spAutoFit/>
          </a:bodyPr>
          <a:lstStyle/>
          <a:p>
            <a:pPr algn="l">
              <a:lnSpc>
                <a:spcPts val="4815"/>
              </a:lnSpc>
            </a:pPr>
            <a:r>
              <a:rPr lang="en-US" sz="3440" spc="419">
                <a:solidFill>
                  <a:srgbClr val="866255"/>
                </a:solidFill>
                <a:latin typeface="Glacial Indifference"/>
                <a:ea typeface="Glacial Indifference"/>
                <a:cs typeface="Glacial Indifference"/>
                <a:sym typeface="Glacial Indifference"/>
              </a:rPr>
              <a:t>B.VARSHA                   </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r>
              <a:rPr lang="en-US" sz="3440" spc="419">
                <a:solidFill>
                  <a:srgbClr val="866255"/>
                </a:solidFill>
                <a:latin typeface="Glacial Indifference"/>
                <a:ea typeface="Glacial Indifference"/>
                <a:cs typeface="Glacial Indifference"/>
                <a:sym typeface="Glacial Indifference"/>
              </a:rPr>
              <a:t>E.RAMYASREE             </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r>
              <a:rPr lang="en-US" sz="3440" spc="419">
                <a:solidFill>
                  <a:srgbClr val="866255"/>
                </a:solidFill>
                <a:latin typeface="Glacial Indifference"/>
                <a:ea typeface="Glacial Indifference"/>
                <a:cs typeface="Glacial Indifference"/>
                <a:sym typeface="Glacial Indifference"/>
              </a:rPr>
              <a:t>G.NEHA                      G.VAMSHI KRISHNA      </a:t>
            </a:r>
            <a:endParaRPr lang="en-US" sz="3440" spc="419">
              <a:solidFill>
                <a:srgbClr val="866255"/>
              </a:solidFill>
              <a:latin typeface="Glacial Indifference"/>
              <a:ea typeface="Glacial Indifference"/>
              <a:cs typeface="Glacial Indifference"/>
              <a:sym typeface="Glacial Indifference"/>
            </a:endParaRPr>
          </a:p>
        </p:txBody>
      </p:sp>
      <p:sp>
        <p:nvSpPr>
          <p:cNvPr id="5" name="TextBox 5"/>
          <p:cNvSpPr txBox="1"/>
          <p:nvPr/>
        </p:nvSpPr>
        <p:spPr>
          <a:xfrm>
            <a:off x="1028700" y="7957767"/>
            <a:ext cx="8467714" cy="1444897"/>
          </a:xfrm>
          <a:prstGeom prst="rect">
            <a:avLst/>
          </a:prstGeom>
        </p:spPr>
        <p:txBody>
          <a:bodyPr lIns="0" tIns="0" rIns="0" bIns="0" rtlCol="0" anchor="t">
            <a:spAutoFit/>
          </a:bodyPr>
          <a:lstStyle/>
          <a:p>
            <a:pPr algn="l">
              <a:lnSpc>
                <a:spcPts val="3835"/>
              </a:lnSpc>
            </a:pPr>
            <a:r>
              <a:rPr lang="en-US" sz="2740" spc="334">
                <a:solidFill>
                  <a:srgbClr val="866255"/>
                </a:solidFill>
                <a:latin typeface="Glacial Indifference"/>
                <a:ea typeface="Glacial Indifference"/>
                <a:cs typeface="Glacial Indifference"/>
                <a:sym typeface="Glacial Indifference"/>
              </a:rPr>
              <a:t>UNDER THE GUIDANCE OF:</a:t>
            </a:r>
            <a:endParaRPr lang="en-US" sz="2740" spc="334">
              <a:solidFill>
                <a:srgbClr val="866255"/>
              </a:solidFill>
              <a:latin typeface="Glacial Indifference"/>
              <a:ea typeface="Glacial Indifference"/>
              <a:cs typeface="Glacial Indifference"/>
              <a:sym typeface="Glacial Indifference"/>
            </a:endParaRPr>
          </a:p>
          <a:p>
            <a:pPr algn="l">
              <a:lnSpc>
                <a:spcPts val="3835"/>
              </a:lnSpc>
            </a:pPr>
            <a:r>
              <a:rPr lang="en-US" sz="2740" spc="334">
                <a:solidFill>
                  <a:srgbClr val="866255"/>
                </a:solidFill>
                <a:latin typeface="Glacial Indifference"/>
                <a:ea typeface="Glacial Indifference"/>
                <a:cs typeface="Glacial Indifference"/>
                <a:sym typeface="Glacial Indifference"/>
              </a:rPr>
              <a:t>DR.B.KRISHNA</a:t>
            </a:r>
            <a:endParaRPr lang="en-US" sz="2740" spc="334">
              <a:solidFill>
                <a:srgbClr val="866255"/>
              </a:solidFill>
              <a:latin typeface="Glacial Indifference"/>
              <a:ea typeface="Glacial Indifference"/>
              <a:cs typeface="Glacial Indifference"/>
              <a:sym typeface="Glacial Indifference"/>
            </a:endParaRPr>
          </a:p>
          <a:p>
            <a:pPr algn="l">
              <a:lnSpc>
                <a:spcPts val="3835"/>
              </a:lnSpc>
            </a:pPr>
            <a:r>
              <a:rPr lang="en-US" sz="2740" spc="334">
                <a:solidFill>
                  <a:srgbClr val="866255"/>
                </a:solidFill>
                <a:latin typeface="Glacial Indifference"/>
                <a:ea typeface="Glacial Indifference"/>
                <a:cs typeface="Glacial Indifference"/>
                <a:sym typeface="Glacial Indifference"/>
              </a:rPr>
              <a:t>ASSOCIATE PROFESSOR</a:t>
            </a:r>
            <a:endParaRPr lang="en-US" sz="2740" spc="334">
              <a:solidFill>
                <a:srgbClr val="866255"/>
              </a:solidFill>
              <a:latin typeface="Glacial Indifference"/>
              <a:ea typeface="Glacial Indifference"/>
              <a:cs typeface="Glacial Indifference"/>
              <a:sym typeface="Glacial Indifference"/>
            </a:endParaRPr>
          </a:p>
        </p:txBody>
      </p:sp>
      <p:sp>
        <p:nvSpPr>
          <p:cNvPr id="6" name="TextBox 6"/>
          <p:cNvSpPr txBox="1"/>
          <p:nvPr/>
        </p:nvSpPr>
        <p:spPr>
          <a:xfrm>
            <a:off x="13784620" y="6221458"/>
            <a:ext cx="4503380" cy="3036842"/>
          </a:xfrm>
          <a:prstGeom prst="rect">
            <a:avLst/>
          </a:prstGeom>
        </p:spPr>
        <p:txBody>
          <a:bodyPr lIns="0" tIns="0" rIns="0" bIns="0" rtlCol="0" anchor="t">
            <a:spAutoFit/>
          </a:bodyPr>
          <a:lstStyle/>
          <a:p>
            <a:pPr algn="l">
              <a:lnSpc>
                <a:spcPts val="4815"/>
              </a:lnSpc>
            </a:pPr>
            <a:r>
              <a:rPr lang="en-US" sz="3440" spc="419">
                <a:solidFill>
                  <a:srgbClr val="866255"/>
                </a:solidFill>
                <a:latin typeface="Glacial Indifference"/>
                <a:ea typeface="Glacial Indifference"/>
                <a:cs typeface="Glacial Indifference"/>
                <a:sym typeface="Glacial Indifference"/>
              </a:rPr>
              <a:t>245321733138</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r>
              <a:rPr lang="en-US" sz="3440" spc="419">
                <a:solidFill>
                  <a:srgbClr val="866255"/>
                </a:solidFill>
                <a:latin typeface="Glacial Indifference"/>
                <a:ea typeface="Glacial Indifference"/>
                <a:cs typeface="Glacial Indifference"/>
                <a:sym typeface="Glacial Indifference"/>
              </a:rPr>
              <a:t>245321733147</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r>
              <a:rPr lang="en-US" sz="3440" spc="419">
                <a:solidFill>
                  <a:srgbClr val="866255"/>
                </a:solidFill>
                <a:latin typeface="Glacial Indifference"/>
                <a:ea typeface="Glacial Indifference"/>
                <a:cs typeface="Glacial Indifference"/>
                <a:sym typeface="Glacial Indifference"/>
              </a:rPr>
              <a:t>245321733149</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r>
              <a:rPr lang="en-US" sz="3440" spc="419">
                <a:solidFill>
                  <a:srgbClr val="866255"/>
                </a:solidFill>
                <a:latin typeface="Glacial Indifference"/>
                <a:ea typeface="Glacial Indifference"/>
                <a:cs typeface="Glacial Indifference"/>
                <a:sym typeface="Glacial Indifference"/>
              </a:rPr>
              <a:t>245321733155</a:t>
            </a:r>
            <a:endParaRPr lang="en-US" sz="3440" spc="419">
              <a:solidFill>
                <a:srgbClr val="866255"/>
              </a:solidFill>
              <a:latin typeface="Glacial Indifference"/>
              <a:ea typeface="Glacial Indifference"/>
              <a:cs typeface="Glacial Indifference"/>
              <a:sym typeface="Glacial Indifference"/>
            </a:endParaRPr>
          </a:p>
          <a:p>
            <a:pPr algn="l">
              <a:lnSpc>
                <a:spcPts val="4815"/>
              </a:lnSpc>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14213194" y="0"/>
            <a:ext cx="4074806" cy="10287000"/>
            <a:chOff x="0" y="0"/>
            <a:chExt cx="5433074" cy="13716000"/>
          </a:xfrm>
        </p:grpSpPr>
        <p:pic>
          <p:nvPicPr>
            <p:cNvPr id="3" name="Picture 3"/>
            <p:cNvPicPr>
              <a:picLocks noChangeAspect="1"/>
            </p:cNvPicPr>
            <p:nvPr/>
          </p:nvPicPr>
          <p:blipFill>
            <a:blip r:embed="rId1"/>
            <a:srcRect l="20273" r="20273"/>
            <a:stretch>
              <a:fillRect/>
            </a:stretch>
          </p:blipFill>
          <p:spPr>
            <a:xfrm>
              <a:off x="0" y="0"/>
              <a:ext cx="5433074" cy="13716000"/>
            </a:xfrm>
            <a:prstGeom prst="rect">
              <a:avLst/>
            </a:prstGeom>
          </p:spPr>
        </p:pic>
      </p:grpSp>
      <p:sp>
        <p:nvSpPr>
          <p:cNvPr id="4" name="TextBox 4"/>
          <p:cNvSpPr txBox="1"/>
          <p:nvPr/>
        </p:nvSpPr>
        <p:spPr>
          <a:xfrm>
            <a:off x="1028700" y="952500"/>
            <a:ext cx="4952500"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1. Importing Libraries</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5" name="TextBox 5"/>
          <p:cNvSpPr txBox="1"/>
          <p:nvPr/>
        </p:nvSpPr>
        <p:spPr>
          <a:xfrm>
            <a:off x="1754541" y="2003227"/>
            <a:ext cx="7809982" cy="4420447"/>
          </a:xfrm>
          <a:prstGeom prst="rect">
            <a:avLst/>
          </a:prstGeom>
        </p:spPr>
        <p:txBody>
          <a:bodyPr lIns="0" tIns="0" rIns="0" bIns="0" rtlCol="0" anchor="t">
            <a:spAutoFit/>
          </a:bodyPr>
          <a:lstStyle/>
          <a:p>
            <a:pPr algn="just">
              <a:lnSpc>
                <a:spcPts val="3220"/>
              </a:lnSpc>
            </a:pPr>
            <a:r>
              <a:rPr lang="en-US" sz="23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i</a:t>
            </a:r>
            <a:r>
              <a:rPr lang="en-US" sz="2300">
                <a:solidFill>
                  <a:srgbClr val="866255"/>
                </a:solidFill>
                <a:latin typeface="Glacial Indifference"/>
                <a:ea typeface="Glacial Indifference"/>
                <a:cs typeface="Glacial Indifference"/>
                <a:sym typeface="Glacial Indifference"/>
              </a:rPr>
              <a:t>mport pandas as pd</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import matplotlib.pyplot as plt</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import numpy as np</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import seaborn as sns</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import string</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import re</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from google.colab import files</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from sklearn.model_selection import train_test_split</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from sklearn.metrics import accuracy_score</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from sklearn.metrics import classification_report</a:t>
            </a:r>
            <a:endParaRPr lang="en-US" sz="2300">
              <a:solidFill>
                <a:srgbClr val="866255"/>
              </a:solidFill>
              <a:latin typeface="Glacial Indifference"/>
              <a:ea typeface="Glacial Indifference"/>
              <a:cs typeface="Glacial Indifference"/>
              <a:sym typeface="Glacial Indifference"/>
            </a:endParaRPr>
          </a:p>
          <a:p>
            <a:pPr algn="just">
              <a:lnSpc>
                <a:spcPts val="3220"/>
              </a:lnSpc>
            </a:pPr>
          </a:p>
        </p:txBody>
      </p:sp>
      <p:sp>
        <p:nvSpPr>
          <p:cNvPr id="6" name="TextBox 6"/>
          <p:cNvSpPr txBox="1"/>
          <p:nvPr/>
        </p:nvSpPr>
        <p:spPr>
          <a:xfrm>
            <a:off x="1028700" y="6347473"/>
            <a:ext cx="4952500"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2. Importing Dataset</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7" name="TextBox 7"/>
          <p:cNvSpPr txBox="1"/>
          <p:nvPr/>
        </p:nvSpPr>
        <p:spPr>
          <a:xfrm>
            <a:off x="1754541" y="7395670"/>
            <a:ext cx="6520460" cy="1975538"/>
          </a:xfrm>
          <a:prstGeom prst="rect">
            <a:avLst/>
          </a:prstGeom>
        </p:spPr>
        <p:txBody>
          <a:bodyPr lIns="0" tIns="0" rIns="0" bIns="0" rtlCol="0" anchor="t">
            <a:spAutoFit/>
          </a:bodyPr>
          <a:lstStyle/>
          <a:p>
            <a:pPr algn="just">
              <a:lnSpc>
                <a:spcPts val="3965"/>
              </a:lnSpc>
            </a:pPr>
            <a:r>
              <a:rPr lang="en-US" sz="2830">
                <a:solidFill>
                  <a:srgbClr val="866255"/>
                </a:solidFill>
                <a:latin typeface="Glacial Indifference"/>
                <a:ea typeface="Glacial Indifference"/>
                <a:cs typeface="Glacial Indifference"/>
                <a:sym typeface="Glacial Indifference"/>
              </a:rPr>
              <a:t>uploaded = files.upload()</a:t>
            </a:r>
            <a:endParaRPr lang="en-US" sz="2830">
              <a:solidFill>
                <a:srgbClr val="866255"/>
              </a:solidFill>
              <a:latin typeface="Glacial Indifference"/>
              <a:ea typeface="Glacial Indifference"/>
              <a:cs typeface="Glacial Indifference"/>
              <a:sym typeface="Glacial Indifference"/>
            </a:endParaRPr>
          </a:p>
          <a:p>
            <a:pPr algn="just">
              <a:lnSpc>
                <a:spcPts val="3965"/>
              </a:lnSpc>
            </a:pPr>
            <a:r>
              <a:rPr lang="en-US" sz="2830">
                <a:solidFill>
                  <a:srgbClr val="866255"/>
                </a:solidFill>
                <a:latin typeface="Glacial Indifference"/>
                <a:ea typeface="Glacial Indifference"/>
                <a:cs typeface="Glacial Indifference"/>
                <a:sym typeface="Glacial Indifference"/>
              </a:rPr>
              <a:t>data_fake=pd.read_csv('Fake.csv')</a:t>
            </a:r>
            <a:endParaRPr lang="en-US" sz="2830">
              <a:solidFill>
                <a:srgbClr val="866255"/>
              </a:solidFill>
              <a:latin typeface="Glacial Indifference"/>
              <a:ea typeface="Glacial Indifference"/>
              <a:cs typeface="Glacial Indifference"/>
              <a:sym typeface="Glacial Indifference"/>
            </a:endParaRPr>
          </a:p>
          <a:p>
            <a:pPr algn="just">
              <a:lnSpc>
                <a:spcPts val="3965"/>
              </a:lnSpc>
            </a:pPr>
            <a:r>
              <a:rPr lang="en-US" sz="2830">
                <a:solidFill>
                  <a:srgbClr val="866255"/>
                </a:solidFill>
                <a:latin typeface="Glacial Indifference"/>
                <a:ea typeface="Glacial Indifference"/>
                <a:cs typeface="Glacial Indifference"/>
                <a:sym typeface="Glacial Indifference"/>
              </a:rPr>
              <a:t>data_true=pd.read_csv('True.csv')</a:t>
            </a:r>
            <a:endParaRPr lang="en-US" sz="2830">
              <a:solidFill>
                <a:srgbClr val="866255"/>
              </a:solidFill>
              <a:latin typeface="Glacial Indifference"/>
              <a:ea typeface="Glacial Indifference"/>
              <a:cs typeface="Glacial Indifference"/>
              <a:sym typeface="Glacial Indifference"/>
            </a:endParaRPr>
          </a:p>
          <a:p>
            <a:pPr algn="just">
              <a:lnSpc>
                <a:spcPts val="3965"/>
              </a:lnSpc>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14213194" y="0"/>
            <a:ext cx="4074806" cy="10287000"/>
            <a:chOff x="0" y="0"/>
            <a:chExt cx="5433074" cy="13716000"/>
          </a:xfrm>
        </p:grpSpPr>
        <p:pic>
          <p:nvPicPr>
            <p:cNvPr id="3" name="Picture 3"/>
            <p:cNvPicPr>
              <a:picLocks noChangeAspect="1"/>
            </p:cNvPicPr>
            <p:nvPr/>
          </p:nvPicPr>
          <p:blipFill>
            <a:blip r:embed="rId1"/>
            <a:srcRect l="20273" r="20273"/>
            <a:stretch>
              <a:fillRect/>
            </a:stretch>
          </p:blipFill>
          <p:spPr>
            <a:xfrm>
              <a:off x="0" y="0"/>
              <a:ext cx="5433074" cy="13716000"/>
            </a:xfrm>
            <a:prstGeom prst="rect">
              <a:avLst/>
            </a:prstGeom>
          </p:spPr>
        </p:pic>
      </p:grpSp>
      <p:sp>
        <p:nvSpPr>
          <p:cNvPr id="4" name="TextBox 4"/>
          <p:cNvSpPr txBox="1"/>
          <p:nvPr/>
        </p:nvSpPr>
        <p:spPr>
          <a:xfrm>
            <a:off x="1028700" y="666526"/>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3. Exploring and Modifying the Dataset</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5" name="TextBox 5"/>
          <p:cNvSpPr txBox="1"/>
          <p:nvPr/>
        </p:nvSpPr>
        <p:spPr>
          <a:xfrm>
            <a:off x="1599336" y="1479745"/>
            <a:ext cx="6256101" cy="3199081"/>
          </a:xfrm>
          <a:prstGeom prst="rect">
            <a:avLst/>
          </a:prstGeom>
        </p:spPr>
        <p:txBody>
          <a:bodyPr lIns="0" tIns="0" rIns="0" bIns="0" rtlCol="0" anchor="t">
            <a:spAutoFit/>
          </a:bodyPr>
          <a:lstStyle/>
          <a:p>
            <a:pPr marL="497205" lvl="1" indent="-248285" algn="just">
              <a:lnSpc>
                <a:spcPts val="3220"/>
              </a:lnSpc>
              <a:buFont typeface="Arial" panose="020B0604020202020204"/>
              <a:buChar char="•"/>
            </a:pPr>
            <a:r>
              <a:rPr lang="en-US" sz="2300">
                <a:solidFill>
                  <a:srgbClr val="866255"/>
                </a:solidFill>
                <a:latin typeface="Glacial Indifference"/>
                <a:ea typeface="Glacial Indifference"/>
                <a:cs typeface="Glacial Indifference"/>
                <a:sym typeface="Glacial Indifference"/>
              </a:rPr>
              <a:t>data_fake.head() and da</a:t>
            </a:r>
            <a:r>
              <a:rPr lang="en-US" sz="2300">
                <a:solidFill>
                  <a:srgbClr val="866255"/>
                </a:solidFill>
                <a:latin typeface="Glacial Indifference"/>
                <a:ea typeface="Glacial Indifference"/>
                <a:cs typeface="Glacial Indifference"/>
                <a:sym typeface="Glacial Indifference"/>
              </a:rPr>
              <a:t>ta_true.tail() are used to view the first few and last few rows of the datasets.</a:t>
            </a:r>
            <a:endParaRPr lang="en-US" sz="2300">
              <a:solidFill>
                <a:srgbClr val="866255"/>
              </a:solidFill>
              <a:latin typeface="Glacial Indifference"/>
              <a:ea typeface="Glacial Indifference"/>
              <a:cs typeface="Glacial Indifference"/>
              <a:sym typeface="Glacial Indifference"/>
            </a:endParaRPr>
          </a:p>
          <a:p>
            <a:pPr marL="497205" lvl="1" indent="-248285" algn="just">
              <a:lnSpc>
                <a:spcPts val="3220"/>
              </a:lnSpc>
              <a:buFont typeface="Arial" panose="020B0604020202020204"/>
              <a:buChar char="•"/>
            </a:pPr>
            <a:r>
              <a:rPr lang="en-US" sz="2300">
                <a:solidFill>
                  <a:srgbClr val="866255"/>
                </a:solidFill>
                <a:latin typeface="Glacial Indifference"/>
                <a:ea typeface="Glacial Indifference"/>
                <a:cs typeface="Glacial Indifference"/>
                <a:sym typeface="Glacial Indifference"/>
              </a:rPr>
              <a:t>A</a:t>
            </a:r>
            <a:r>
              <a:rPr lang="en-US" sz="2300">
                <a:solidFill>
                  <a:srgbClr val="866255"/>
                </a:solidFill>
                <a:latin typeface="Glacial Indifference"/>
                <a:ea typeface="Glacial Indifference"/>
                <a:cs typeface="Glacial Indifference"/>
                <a:sym typeface="Glacial Indifference"/>
              </a:rPr>
              <a:t> new column class is added to label fake news as 0 and true news as 1.</a:t>
            </a:r>
            <a:endParaRPr lang="en-US" sz="2300">
              <a:solidFill>
                <a:srgbClr val="866255"/>
              </a:solidFill>
              <a:latin typeface="Glacial Indifference"/>
              <a:ea typeface="Glacial Indifference"/>
              <a:cs typeface="Glacial Indifference"/>
              <a:sym typeface="Glacial Indifference"/>
            </a:endParaRPr>
          </a:p>
          <a:p>
            <a:pPr marL="497205" lvl="1" indent="-248285" algn="just">
              <a:lnSpc>
                <a:spcPts val="3220"/>
              </a:lnSpc>
              <a:buFont typeface="Arial" panose="020B0604020202020204"/>
              <a:buChar char="•"/>
            </a:pPr>
            <a:r>
              <a:rPr lang="en-US" sz="2300">
                <a:solidFill>
                  <a:srgbClr val="866255"/>
                </a:solidFill>
                <a:latin typeface="Glacial Indifference"/>
                <a:ea typeface="Glacial Indifference"/>
                <a:cs typeface="Glacial Indifference"/>
                <a:sym typeface="Glacial Indifference"/>
              </a:rPr>
              <a:t>The</a:t>
            </a:r>
            <a:r>
              <a:rPr lang="en-US" sz="2300">
                <a:solidFill>
                  <a:srgbClr val="866255"/>
                </a:solidFill>
                <a:latin typeface="Glacial Indifference"/>
                <a:ea typeface="Glacial Indifference"/>
                <a:cs typeface="Glacial Indifference"/>
                <a:sym typeface="Glacial Indifference"/>
              </a:rPr>
              <a:t> shape of the datasets is checked to understand the number of rows and columns.</a:t>
            </a:r>
            <a:endParaRPr lang="en-US" sz="2300">
              <a:solidFill>
                <a:srgbClr val="866255"/>
              </a:solidFill>
              <a:latin typeface="Glacial Indifference"/>
              <a:ea typeface="Glacial Indifference"/>
              <a:cs typeface="Glacial Indifference"/>
              <a:sym typeface="Glacial Indifference"/>
            </a:endParaRPr>
          </a:p>
          <a:p>
            <a:pPr algn="just">
              <a:lnSpc>
                <a:spcPts val="3220"/>
              </a:lnSpc>
            </a:pPr>
          </a:p>
        </p:txBody>
      </p:sp>
      <p:sp>
        <p:nvSpPr>
          <p:cNvPr id="6" name="TextBox 6"/>
          <p:cNvSpPr txBox="1"/>
          <p:nvPr/>
        </p:nvSpPr>
        <p:spPr>
          <a:xfrm>
            <a:off x="1348286" y="5804134"/>
            <a:ext cx="5692497" cy="2418004"/>
          </a:xfrm>
          <a:prstGeom prst="rect">
            <a:avLst/>
          </a:prstGeom>
        </p:spPr>
        <p:txBody>
          <a:bodyPr lIns="0" tIns="0" rIns="0" bIns="0" rtlCol="0" anchor="t">
            <a:spAutoFit/>
          </a:bodyPr>
          <a:lstStyle/>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You remove the last 10 rows from both data_fake and data_true datasets.</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These removed rows are stored separately in data_fake_manual_testing and data_true_manual_testing.</a:t>
            </a:r>
            <a:endParaRPr lang="en-US" sz="2295">
              <a:solidFill>
                <a:srgbClr val="866255"/>
              </a:solidFill>
              <a:latin typeface="Glacial Indifference"/>
              <a:ea typeface="Glacial Indifference"/>
              <a:cs typeface="Glacial Indifference"/>
              <a:sym typeface="Glacial Indifference"/>
            </a:endParaRPr>
          </a:p>
          <a:p>
            <a:pPr algn="just">
              <a:lnSpc>
                <a:spcPts val="3215"/>
              </a:lnSpc>
            </a:pPr>
          </a:p>
        </p:txBody>
      </p:sp>
      <p:sp>
        <p:nvSpPr>
          <p:cNvPr id="7" name="TextBox 7"/>
          <p:cNvSpPr txBox="1"/>
          <p:nvPr/>
        </p:nvSpPr>
        <p:spPr>
          <a:xfrm>
            <a:off x="8904368" y="1630375"/>
            <a:ext cx="11518236" cy="1998931"/>
          </a:xfrm>
          <a:prstGeom prst="rect">
            <a:avLst/>
          </a:prstGeom>
        </p:spPr>
        <p:txBody>
          <a:bodyPr lIns="0" tIns="0" rIns="0" bIns="0" rtlCol="0" anchor="t">
            <a:spAutoFit/>
          </a:bodyPr>
          <a:lstStyle/>
          <a:p>
            <a:pPr algn="just">
              <a:lnSpc>
                <a:spcPts val="3220"/>
              </a:lnSpc>
            </a:pPr>
            <a:r>
              <a:rPr lang="en-US" sz="2300">
                <a:solidFill>
                  <a:srgbClr val="866255"/>
                </a:solidFill>
                <a:latin typeface="Glacial Indifference"/>
                <a:ea typeface="Glacial Indifference"/>
                <a:cs typeface="Glacial Indifference"/>
                <a:sym typeface="Glacial Indifference"/>
              </a:rPr>
              <a:t>data_fake.head()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data_true.tail()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data_fake["class"]=0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data_true["class"]=1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data_fake.shape, data_true.shape</a:t>
            </a:r>
            <a:endParaRPr lang="en-US" sz="2300">
              <a:solidFill>
                <a:srgbClr val="866255"/>
              </a:solidFill>
              <a:latin typeface="Glacial Indifference"/>
              <a:ea typeface="Glacial Indifference"/>
              <a:cs typeface="Glacial Indifference"/>
              <a:sym typeface="Glacial Indifference"/>
            </a:endParaRPr>
          </a:p>
        </p:txBody>
      </p:sp>
      <p:sp>
        <p:nvSpPr>
          <p:cNvPr id="8" name="TextBox 8"/>
          <p:cNvSpPr txBox="1"/>
          <p:nvPr/>
        </p:nvSpPr>
        <p:spPr>
          <a:xfrm>
            <a:off x="1028700" y="4602626"/>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4. Preparing Data for Manual Testing</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9" name="TextBox 9"/>
          <p:cNvSpPr txBox="1"/>
          <p:nvPr/>
        </p:nvSpPr>
        <p:spPr>
          <a:xfrm>
            <a:off x="8223730" y="5823184"/>
            <a:ext cx="5243605" cy="3463759"/>
          </a:xfrm>
          <a:prstGeom prst="rect">
            <a:avLst/>
          </a:prstGeom>
        </p:spPr>
        <p:txBody>
          <a:bodyPr lIns="0" tIns="0" rIns="0" bIns="0" rtlCol="0" anchor="t">
            <a:spAutoFit/>
          </a:bodyPr>
          <a:lstStyle/>
          <a:p>
            <a:pPr algn="just">
              <a:lnSpc>
                <a:spcPts val="2515"/>
              </a:lnSpc>
            </a:pPr>
            <a:r>
              <a:rPr lang="en-US" sz="1795">
                <a:solidFill>
                  <a:srgbClr val="866255"/>
                </a:solidFill>
                <a:latin typeface="Glacial Indifference"/>
                <a:ea typeface="Glacial Indifference"/>
                <a:cs typeface="Glacial Indifference"/>
                <a:sym typeface="Glacial Indifference"/>
              </a:rPr>
              <a:t> data_fake_manual_testing = data_fake.tail(10) </a:t>
            </a:r>
            <a:endParaRPr lang="en-US" sz="1795">
              <a:solidFill>
                <a:srgbClr val="866255"/>
              </a:solidFill>
              <a:latin typeface="Glacial Indifference"/>
              <a:ea typeface="Glacial Indifference"/>
              <a:cs typeface="Glacial Indifference"/>
              <a:sym typeface="Glacial Indifference"/>
            </a:endParaRPr>
          </a:p>
          <a:p>
            <a:pPr algn="just">
              <a:lnSpc>
                <a:spcPts val="2515"/>
              </a:lnSpc>
            </a:pPr>
            <a:r>
              <a:rPr lang="en-US" sz="1795">
                <a:solidFill>
                  <a:srgbClr val="866255"/>
                </a:solidFill>
                <a:latin typeface="Glacial Indifference"/>
                <a:ea typeface="Glacial Indifference"/>
                <a:cs typeface="Glacial Indifference"/>
                <a:sym typeface="Glacial Indifference"/>
              </a:rPr>
              <a:t>for i in range(23480,23470,-1): </a:t>
            </a:r>
            <a:endParaRPr lang="en-US" sz="1795">
              <a:solidFill>
                <a:srgbClr val="866255"/>
              </a:solidFill>
              <a:latin typeface="Glacial Indifference"/>
              <a:ea typeface="Glacial Indifference"/>
              <a:cs typeface="Glacial Indifference"/>
              <a:sym typeface="Glacial Indifference"/>
            </a:endParaRPr>
          </a:p>
          <a:p>
            <a:pPr algn="just">
              <a:lnSpc>
                <a:spcPts val="2515"/>
              </a:lnSpc>
            </a:pPr>
            <a:r>
              <a:rPr lang="en-US" sz="1795">
                <a:solidFill>
                  <a:srgbClr val="866255"/>
                </a:solidFill>
                <a:latin typeface="Glacial Indifference"/>
                <a:ea typeface="Glacial Indifference"/>
                <a:cs typeface="Glacial Indifference"/>
                <a:sym typeface="Glacial Indifference"/>
              </a:rPr>
              <a:t>data_fake.drop([i],axis=0,inplace=True) data_true_manual_testing = data_true.tail(10)</a:t>
            </a:r>
            <a:endParaRPr lang="en-US" sz="1795">
              <a:solidFill>
                <a:srgbClr val="866255"/>
              </a:solidFill>
              <a:latin typeface="Glacial Indifference"/>
              <a:ea typeface="Glacial Indifference"/>
              <a:cs typeface="Glacial Indifference"/>
              <a:sym typeface="Glacial Indifference"/>
            </a:endParaRPr>
          </a:p>
          <a:p>
            <a:pPr algn="just">
              <a:lnSpc>
                <a:spcPts val="2515"/>
              </a:lnSpc>
            </a:pPr>
            <a:r>
              <a:rPr lang="en-US" sz="1795">
                <a:solidFill>
                  <a:srgbClr val="866255"/>
                </a:solidFill>
                <a:latin typeface="Glacial Indifference"/>
                <a:ea typeface="Glacial Indifference"/>
                <a:cs typeface="Glacial Indifference"/>
                <a:sym typeface="Glacial Indifference"/>
              </a:rPr>
              <a:t>for i in range(21416,21406,-1): </a:t>
            </a:r>
            <a:endParaRPr lang="en-US" sz="1795">
              <a:solidFill>
                <a:srgbClr val="866255"/>
              </a:solidFill>
              <a:latin typeface="Glacial Indifference"/>
              <a:ea typeface="Glacial Indifference"/>
              <a:cs typeface="Glacial Indifference"/>
              <a:sym typeface="Glacial Indifference"/>
            </a:endParaRPr>
          </a:p>
          <a:p>
            <a:pPr algn="just">
              <a:lnSpc>
                <a:spcPts val="2515"/>
              </a:lnSpc>
            </a:pPr>
            <a:r>
              <a:rPr lang="en-US" sz="1795">
                <a:solidFill>
                  <a:srgbClr val="866255"/>
                </a:solidFill>
                <a:latin typeface="Glacial Indifference"/>
                <a:ea typeface="Glacial Indifference"/>
                <a:cs typeface="Glacial Indifference"/>
                <a:sym typeface="Glacial Indifference"/>
              </a:rPr>
              <a:t>data_true.drop([i],axis=0,inplace=True)   data_fake.shape,data_true.shape  data_fake_manual_testing.loc[:,"class"]=0 data_true_manual_testing.loc[:,"class"]=1 data_fake_manual_testing.head(10) data_true_manual_testing.head(10)</a:t>
            </a:r>
            <a:endParaRPr lang="en-US" sz="1795">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TextBox 2"/>
          <p:cNvSpPr txBox="1"/>
          <p:nvPr/>
        </p:nvSpPr>
        <p:spPr>
          <a:xfrm>
            <a:off x="1028700" y="666526"/>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5. Merging Datasets</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3" name="TextBox 3"/>
          <p:cNvSpPr txBox="1"/>
          <p:nvPr/>
        </p:nvSpPr>
        <p:spPr>
          <a:xfrm>
            <a:off x="1348286" y="1570701"/>
            <a:ext cx="6589509" cy="1780555"/>
          </a:xfrm>
          <a:prstGeom prst="rect">
            <a:avLst/>
          </a:prstGeom>
        </p:spPr>
        <p:txBody>
          <a:bodyPr lIns="0" tIns="0" rIns="0" bIns="0" rtlCol="0" anchor="t">
            <a:spAutoFit/>
          </a:bodyPr>
          <a:lstStyle/>
          <a:p>
            <a:pPr marL="445770" lvl="1" indent="-222885" algn="just">
              <a:lnSpc>
                <a:spcPts val="2890"/>
              </a:lnSpc>
              <a:buFont typeface="Arial" panose="020B0604020202020204"/>
              <a:buChar char="•"/>
            </a:pPr>
            <a:r>
              <a:rPr lang="en-US" sz="2065">
                <a:solidFill>
                  <a:srgbClr val="866255"/>
                </a:solidFill>
                <a:latin typeface="Glacial Indifference"/>
                <a:ea typeface="Glacial Indifference"/>
                <a:cs typeface="Glacial Indifference"/>
                <a:sym typeface="Glacial Indifference"/>
              </a:rPr>
              <a:t>The data_fake and data_true DataFrames are merged into a single DataFrame data_merge.</a:t>
            </a:r>
            <a:endParaRPr lang="en-US" sz="2065">
              <a:solidFill>
                <a:srgbClr val="866255"/>
              </a:solidFill>
              <a:latin typeface="Glacial Indifference"/>
              <a:ea typeface="Glacial Indifference"/>
              <a:cs typeface="Glacial Indifference"/>
              <a:sym typeface="Glacial Indifference"/>
            </a:endParaRPr>
          </a:p>
          <a:p>
            <a:pPr marL="445770" lvl="1" indent="-222885" algn="just">
              <a:lnSpc>
                <a:spcPts val="2890"/>
              </a:lnSpc>
              <a:buFont typeface="Arial" panose="020B0604020202020204"/>
              <a:buChar char="•"/>
            </a:pPr>
            <a:r>
              <a:rPr lang="en-US" sz="2065">
                <a:solidFill>
                  <a:srgbClr val="866255"/>
                </a:solidFill>
                <a:latin typeface="Glacial Indifference"/>
                <a:ea typeface="Glacial Indifference"/>
                <a:cs typeface="Glacial Indifference"/>
                <a:sym typeface="Glacial Indifference"/>
              </a:rPr>
              <a:t>Unnecessary columns like title, subject, and date are dropped since they are not required for the model.</a:t>
            </a:r>
            <a:endParaRPr lang="en-US" sz="2065">
              <a:solidFill>
                <a:srgbClr val="866255"/>
              </a:solidFill>
              <a:latin typeface="Glacial Indifference"/>
              <a:ea typeface="Glacial Indifference"/>
              <a:cs typeface="Glacial Indifference"/>
              <a:sym typeface="Glacial Indifference"/>
            </a:endParaRPr>
          </a:p>
          <a:p>
            <a:pPr algn="just">
              <a:lnSpc>
                <a:spcPts val="2890"/>
              </a:lnSpc>
            </a:pPr>
          </a:p>
        </p:txBody>
      </p:sp>
      <p:sp>
        <p:nvSpPr>
          <p:cNvPr id="4" name="TextBox 4"/>
          <p:cNvSpPr txBox="1"/>
          <p:nvPr/>
        </p:nvSpPr>
        <p:spPr>
          <a:xfrm>
            <a:off x="1028700" y="5774193"/>
            <a:ext cx="9291186" cy="3224391"/>
          </a:xfrm>
          <a:prstGeom prst="rect">
            <a:avLst/>
          </a:prstGeom>
        </p:spPr>
        <p:txBody>
          <a:bodyPr lIns="0" tIns="0" rIns="0" bIns="0" rtlCol="0" anchor="t">
            <a:spAutoFit/>
          </a:bodyPr>
          <a:lstStyle/>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dataset is shuffled randomly using data.sample(frac=1) to ensure that the model does not learn any specific order in the data.</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index column created after shuffling is dropped.</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A function wordopt() is defined to clean the text data by:</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Converting text to lowercase.</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Removing unnecessary characters, punctuation, and digits.</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text column in the dataset is processed using this function.</a:t>
            </a:r>
            <a:endParaRPr lang="en-US" sz="2295">
              <a:solidFill>
                <a:srgbClr val="866255"/>
              </a:solidFill>
              <a:latin typeface="Glacial Indifference"/>
              <a:ea typeface="Glacial Indifference"/>
              <a:cs typeface="Glacial Indifference"/>
              <a:sym typeface="Glacial Indifference"/>
            </a:endParaRPr>
          </a:p>
          <a:p>
            <a:pPr algn="just">
              <a:lnSpc>
                <a:spcPts val="3215"/>
              </a:lnSpc>
            </a:pPr>
          </a:p>
        </p:txBody>
      </p:sp>
      <p:sp>
        <p:nvSpPr>
          <p:cNvPr id="5" name="TextBox 5"/>
          <p:cNvSpPr txBox="1"/>
          <p:nvPr/>
        </p:nvSpPr>
        <p:spPr>
          <a:xfrm>
            <a:off x="9531930" y="1251964"/>
            <a:ext cx="7727370" cy="2398981"/>
          </a:xfrm>
          <a:prstGeom prst="rect">
            <a:avLst/>
          </a:prstGeom>
        </p:spPr>
        <p:txBody>
          <a:bodyPr lIns="0" tIns="0" rIns="0" bIns="0" rtlCol="0" anchor="t">
            <a:spAutoFit/>
          </a:bodyPr>
          <a:lstStyle/>
          <a:p>
            <a:pPr algn="just">
              <a:lnSpc>
                <a:spcPts val="3220"/>
              </a:lnSpc>
            </a:pPr>
            <a:r>
              <a:rPr lang="en-US" sz="2300">
                <a:solidFill>
                  <a:srgbClr val="866255"/>
                </a:solidFill>
                <a:latin typeface="Glacial Indifference"/>
                <a:ea typeface="Glacial Indifference"/>
                <a:cs typeface="Glacial Indifference"/>
                <a:sym typeface="Glacial Indifference"/>
              </a:rPr>
              <a:t>Merging True and fake Dataframes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data_merge=pd.concat([data_fake,data_true],axis=0)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data_merge.head(10)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data_merge.columns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data=data_merge.drop(['title','subject','date'], axis = 1) </a:t>
            </a:r>
            <a:endParaRPr lang="en-US" sz="2300">
              <a:solidFill>
                <a:srgbClr val="866255"/>
              </a:solidFill>
              <a:latin typeface="Glacial Indifference"/>
              <a:ea typeface="Glacial Indifference"/>
              <a:cs typeface="Glacial Indifference"/>
              <a:sym typeface="Glacial Indifference"/>
            </a:endParaRPr>
          </a:p>
          <a:p>
            <a:pPr algn="just">
              <a:lnSpc>
                <a:spcPts val="3220"/>
              </a:lnSpc>
            </a:pPr>
            <a:r>
              <a:rPr lang="en-US" sz="2300">
                <a:solidFill>
                  <a:srgbClr val="866255"/>
                </a:solidFill>
                <a:latin typeface="Glacial Indifference"/>
                <a:ea typeface="Glacial Indifference"/>
                <a:cs typeface="Glacial Indifference"/>
                <a:sym typeface="Glacial Indifference"/>
              </a:rPr>
              <a:t>data.isnull().sum()</a:t>
            </a:r>
            <a:endParaRPr lang="en-US" sz="2300">
              <a:solidFill>
                <a:srgbClr val="866255"/>
              </a:solidFill>
              <a:latin typeface="Glacial Indifference"/>
              <a:ea typeface="Glacial Indifference"/>
              <a:cs typeface="Glacial Indifference"/>
              <a:sym typeface="Glacial Indifference"/>
            </a:endParaRPr>
          </a:p>
        </p:txBody>
      </p:sp>
      <p:sp>
        <p:nvSpPr>
          <p:cNvPr id="6" name="TextBox 6"/>
          <p:cNvSpPr txBox="1"/>
          <p:nvPr/>
        </p:nvSpPr>
        <p:spPr>
          <a:xfrm>
            <a:off x="1028700" y="4602626"/>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6. Data Shuffling and Cleaning</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7" name="TextBox 7"/>
          <p:cNvSpPr txBox="1"/>
          <p:nvPr/>
        </p:nvSpPr>
        <p:spPr>
          <a:xfrm>
            <a:off x="11599158" y="4849180"/>
            <a:ext cx="5400362" cy="4922586"/>
          </a:xfrm>
          <a:prstGeom prst="rect">
            <a:avLst/>
          </a:prstGeom>
        </p:spPr>
        <p:txBody>
          <a:bodyPr lIns="0" tIns="0" rIns="0" bIns="0" rtlCol="0" anchor="t">
            <a:spAutoFit/>
          </a:bodyPr>
          <a:lstStyle/>
          <a:p>
            <a:pPr algn="just">
              <a:lnSpc>
                <a:spcPts val="2455"/>
              </a:lnSpc>
            </a:pPr>
            <a:r>
              <a:rPr lang="en-US" sz="1755">
                <a:solidFill>
                  <a:srgbClr val="866255"/>
                </a:solidFill>
                <a:latin typeface="Glacial Indifference"/>
                <a:ea typeface="Glacial Indifference"/>
                <a:cs typeface="Glacial Indifference"/>
                <a:sym typeface="Glacial Indifference"/>
              </a:rPr>
              <a:t>data=data.sample(frac=1)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data.head()</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data.reset_index(inplace = True)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data.drop(['index'],axis=1,inplace=True)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data.columns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data.head()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def wordopt(text):</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 = text.lower()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 = re.sub('\[.*?\]','',text)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 = re.sub("\\W"," ",text)</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 = re.sub('https?://\S+|www\.\S+','',text)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 = re.sub('&lt;.*?&gt;+',b'',text)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text=re.sub('[%s]'%re.escape(string.punctuation),'',text)       text = re.sub('\w*\d\w*','',text)</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return text </a:t>
            </a:r>
            <a:endParaRPr lang="en-US" sz="1755">
              <a:solidFill>
                <a:srgbClr val="866255"/>
              </a:solidFill>
              <a:latin typeface="Glacial Indifference"/>
              <a:ea typeface="Glacial Indifference"/>
              <a:cs typeface="Glacial Indifference"/>
              <a:sym typeface="Glacial Indifference"/>
            </a:endParaRPr>
          </a:p>
          <a:p>
            <a:pPr algn="just">
              <a:lnSpc>
                <a:spcPts val="2455"/>
              </a:lnSpc>
            </a:pPr>
            <a:r>
              <a:rPr lang="en-US" sz="1755">
                <a:solidFill>
                  <a:srgbClr val="866255"/>
                </a:solidFill>
                <a:latin typeface="Glacial Indifference"/>
                <a:ea typeface="Glacial Indifference"/>
                <a:cs typeface="Glacial Indifference"/>
                <a:sym typeface="Glacial Indifference"/>
              </a:rPr>
              <a:t>data['text'] = data['text'].apply(wordopt) </a:t>
            </a:r>
            <a:endParaRPr lang="en-US" sz="1755">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TextBox 2"/>
          <p:cNvSpPr txBox="1"/>
          <p:nvPr/>
        </p:nvSpPr>
        <p:spPr>
          <a:xfrm>
            <a:off x="1028700" y="952500"/>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7. Splitting Data into Features and Labels</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3" name="TextBox 3"/>
          <p:cNvSpPr txBox="1"/>
          <p:nvPr/>
        </p:nvSpPr>
        <p:spPr>
          <a:xfrm>
            <a:off x="1543066" y="2283254"/>
            <a:ext cx="6589509" cy="2139540"/>
          </a:xfrm>
          <a:prstGeom prst="rect">
            <a:avLst/>
          </a:prstGeom>
        </p:spPr>
        <p:txBody>
          <a:bodyPr lIns="0" tIns="0" rIns="0" bIns="0" rtlCol="0" anchor="t">
            <a:spAutoFit/>
          </a:bodyPr>
          <a:lstStyle/>
          <a:p>
            <a:pPr marL="445770" lvl="1" indent="-222885" algn="just">
              <a:lnSpc>
                <a:spcPts val="2890"/>
              </a:lnSpc>
              <a:buFont typeface="Arial" panose="020B0604020202020204"/>
              <a:buChar char="•"/>
            </a:pPr>
            <a:r>
              <a:rPr lang="en-US" sz="2065">
                <a:solidFill>
                  <a:srgbClr val="866255"/>
                </a:solidFill>
                <a:latin typeface="Glacial Indifference"/>
                <a:ea typeface="Glacial Indifference"/>
                <a:cs typeface="Glacial Indifference"/>
                <a:sym typeface="Glacial Indifference"/>
              </a:rPr>
              <a:t>x represents the feature set (text data).</a:t>
            </a:r>
            <a:endParaRPr lang="en-US" sz="2065">
              <a:solidFill>
                <a:srgbClr val="866255"/>
              </a:solidFill>
              <a:latin typeface="Glacial Indifference"/>
              <a:ea typeface="Glacial Indifference"/>
              <a:cs typeface="Glacial Indifference"/>
              <a:sym typeface="Glacial Indifference"/>
            </a:endParaRPr>
          </a:p>
          <a:p>
            <a:pPr marL="445770" lvl="1" indent="-222885" algn="just">
              <a:lnSpc>
                <a:spcPts val="2890"/>
              </a:lnSpc>
              <a:buFont typeface="Arial" panose="020B0604020202020204"/>
              <a:buChar char="•"/>
            </a:pPr>
            <a:r>
              <a:rPr lang="en-US" sz="2065">
                <a:solidFill>
                  <a:srgbClr val="866255"/>
                </a:solidFill>
                <a:latin typeface="Glacial Indifference"/>
                <a:ea typeface="Glacial Indifference"/>
                <a:cs typeface="Glacial Indifference"/>
                <a:sym typeface="Glacial Indifference"/>
              </a:rPr>
              <a:t>y represents the target labels (class column).</a:t>
            </a:r>
            <a:endParaRPr lang="en-US" sz="2065">
              <a:solidFill>
                <a:srgbClr val="866255"/>
              </a:solidFill>
              <a:latin typeface="Glacial Indifference"/>
              <a:ea typeface="Glacial Indifference"/>
              <a:cs typeface="Glacial Indifference"/>
              <a:sym typeface="Glacial Indifference"/>
            </a:endParaRPr>
          </a:p>
          <a:p>
            <a:pPr marL="445770" lvl="1" indent="-222885" algn="just">
              <a:lnSpc>
                <a:spcPts val="2890"/>
              </a:lnSpc>
              <a:buFont typeface="Arial" panose="020B0604020202020204"/>
              <a:buChar char="•"/>
            </a:pPr>
            <a:r>
              <a:rPr lang="en-US" sz="2065">
                <a:solidFill>
                  <a:srgbClr val="866255"/>
                </a:solidFill>
                <a:latin typeface="Glacial Indifference"/>
                <a:ea typeface="Glacial Indifference"/>
                <a:cs typeface="Glacial Indifference"/>
                <a:sym typeface="Glacial Indifference"/>
              </a:rPr>
              <a:t>The dataset is split into training and testing sets using train_test_split(), with 25% of the data reserved for testing.</a:t>
            </a:r>
            <a:endParaRPr lang="en-US" sz="2065">
              <a:solidFill>
                <a:srgbClr val="866255"/>
              </a:solidFill>
              <a:latin typeface="Glacial Indifference"/>
              <a:ea typeface="Glacial Indifference"/>
              <a:cs typeface="Glacial Indifference"/>
              <a:sym typeface="Glacial Indifference"/>
            </a:endParaRPr>
          </a:p>
          <a:p>
            <a:pPr algn="just">
              <a:lnSpc>
                <a:spcPts val="2890"/>
              </a:lnSpc>
            </a:pPr>
          </a:p>
        </p:txBody>
      </p:sp>
      <p:sp>
        <p:nvSpPr>
          <p:cNvPr id="4" name="TextBox 4"/>
          <p:cNvSpPr txBox="1"/>
          <p:nvPr/>
        </p:nvSpPr>
        <p:spPr>
          <a:xfrm>
            <a:off x="1028700" y="6526078"/>
            <a:ext cx="7618241" cy="2399144"/>
          </a:xfrm>
          <a:prstGeom prst="rect">
            <a:avLst/>
          </a:prstGeom>
        </p:spPr>
        <p:txBody>
          <a:bodyPr lIns="0" tIns="0" rIns="0" bIns="0" rtlCol="0" anchor="t">
            <a:spAutoFit/>
          </a:bodyPr>
          <a:lstStyle/>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text data is converted into numerical vectors using TfidfVectorizer, which transforms text into a matrix of TF-IDF features.</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xv_train and xv_test hold the transformed training and testing data.</a:t>
            </a:r>
            <a:endParaRPr lang="en-US" sz="2295">
              <a:solidFill>
                <a:srgbClr val="866255"/>
              </a:solidFill>
              <a:latin typeface="Glacial Indifference"/>
              <a:ea typeface="Glacial Indifference"/>
              <a:cs typeface="Glacial Indifference"/>
              <a:sym typeface="Glacial Indifference"/>
            </a:endParaRPr>
          </a:p>
          <a:p>
            <a:pPr algn="just">
              <a:lnSpc>
                <a:spcPts val="3215"/>
              </a:lnSpc>
            </a:pPr>
          </a:p>
        </p:txBody>
      </p:sp>
      <p:sp>
        <p:nvSpPr>
          <p:cNvPr id="5" name="TextBox 5"/>
          <p:cNvSpPr txBox="1"/>
          <p:nvPr/>
        </p:nvSpPr>
        <p:spPr>
          <a:xfrm>
            <a:off x="9144000" y="2137185"/>
            <a:ext cx="8838897" cy="2084732"/>
          </a:xfrm>
          <a:prstGeom prst="rect">
            <a:avLst/>
          </a:prstGeom>
        </p:spPr>
        <p:txBody>
          <a:bodyPr lIns="0" tIns="0" rIns="0" bIns="0" rtlCol="0" anchor="t">
            <a:spAutoFit/>
          </a:bodyPr>
          <a:lstStyle/>
          <a:p>
            <a:pPr algn="just">
              <a:lnSpc>
                <a:spcPts val="3395"/>
              </a:lnSpc>
            </a:pPr>
          </a:p>
          <a:p>
            <a:pPr algn="just">
              <a:lnSpc>
                <a:spcPts val="3395"/>
              </a:lnSpc>
            </a:pPr>
            <a:r>
              <a:rPr lang="en-US" sz="2425">
                <a:solidFill>
                  <a:srgbClr val="866255"/>
                </a:solidFill>
                <a:latin typeface="Glacial Indifference"/>
                <a:ea typeface="Glacial Indifference"/>
                <a:cs typeface="Glacial Indifference"/>
                <a:sym typeface="Glacial Indifference"/>
              </a:rPr>
              <a:t> x = data['text'] </a:t>
            </a:r>
            <a:endParaRPr lang="en-US" sz="2425">
              <a:solidFill>
                <a:srgbClr val="866255"/>
              </a:solidFill>
              <a:latin typeface="Glacial Indifference"/>
              <a:ea typeface="Glacial Indifference"/>
              <a:cs typeface="Glacial Indifference"/>
              <a:sym typeface="Glacial Indifference"/>
            </a:endParaRPr>
          </a:p>
          <a:p>
            <a:pPr algn="just">
              <a:lnSpc>
                <a:spcPts val="3395"/>
              </a:lnSpc>
            </a:pPr>
            <a:r>
              <a:rPr lang="en-US" sz="2425">
                <a:solidFill>
                  <a:srgbClr val="866255"/>
                </a:solidFill>
                <a:latin typeface="Glacial Indifference"/>
                <a:ea typeface="Glacial Indifference"/>
                <a:cs typeface="Glacial Indifference"/>
                <a:sym typeface="Glacial Indifference"/>
              </a:rPr>
              <a:t>y = data['class']</a:t>
            </a:r>
            <a:endParaRPr lang="en-US" sz="2425">
              <a:solidFill>
                <a:srgbClr val="866255"/>
              </a:solidFill>
              <a:latin typeface="Glacial Indifference"/>
              <a:ea typeface="Glacial Indifference"/>
              <a:cs typeface="Glacial Indifference"/>
              <a:sym typeface="Glacial Indifference"/>
            </a:endParaRPr>
          </a:p>
          <a:p>
            <a:pPr algn="just">
              <a:lnSpc>
                <a:spcPts val="3395"/>
              </a:lnSpc>
            </a:pPr>
          </a:p>
          <a:p>
            <a:pPr algn="just">
              <a:lnSpc>
                <a:spcPts val="3395"/>
              </a:lnSpc>
            </a:pPr>
            <a:r>
              <a:rPr lang="en-US" sz="2425">
                <a:solidFill>
                  <a:srgbClr val="866255"/>
                </a:solidFill>
                <a:latin typeface="Glacial Indifference"/>
                <a:ea typeface="Glacial Indifference"/>
                <a:cs typeface="Glacial Indifference"/>
                <a:sym typeface="Glacial Indifference"/>
              </a:rPr>
              <a:t>x_train, x_test, y_train, y_test = train_test_split(x,y,test_size= 0.25) </a:t>
            </a:r>
            <a:endParaRPr lang="en-US" sz="2425">
              <a:solidFill>
                <a:srgbClr val="866255"/>
              </a:solidFill>
              <a:latin typeface="Glacial Indifference"/>
              <a:ea typeface="Glacial Indifference"/>
              <a:cs typeface="Glacial Indifference"/>
              <a:sym typeface="Glacial Indifference"/>
            </a:endParaRPr>
          </a:p>
        </p:txBody>
      </p:sp>
      <p:sp>
        <p:nvSpPr>
          <p:cNvPr id="6" name="TextBox 6"/>
          <p:cNvSpPr txBox="1"/>
          <p:nvPr/>
        </p:nvSpPr>
        <p:spPr>
          <a:xfrm>
            <a:off x="1028700" y="5067300"/>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8. Text Vectorization</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7" name="TextBox 7"/>
          <p:cNvSpPr txBox="1"/>
          <p:nvPr/>
        </p:nvSpPr>
        <p:spPr>
          <a:xfrm>
            <a:off x="9975423" y="6535603"/>
            <a:ext cx="7176051" cy="1551394"/>
          </a:xfrm>
          <a:prstGeom prst="rect">
            <a:avLst/>
          </a:prstGeom>
        </p:spPr>
        <p:txBody>
          <a:bodyPr lIns="0" tIns="0" rIns="0" bIns="0" rtlCol="0" anchor="t">
            <a:spAutoFit/>
          </a:bodyPr>
          <a:lstStyle/>
          <a:p>
            <a:pPr algn="just">
              <a:lnSpc>
                <a:spcPts val="3110"/>
              </a:lnSpc>
            </a:pPr>
            <a:r>
              <a:rPr lang="en-US" sz="2220">
                <a:solidFill>
                  <a:srgbClr val="866255"/>
                </a:solidFill>
                <a:latin typeface="Glacial Indifference"/>
                <a:ea typeface="Glacial Indifference"/>
                <a:cs typeface="Glacial Indifference"/>
                <a:sym typeface="Glacial Indifference"/>
              </a:rPr>
              <a:t>from sklearn.feature_extraction.text import TfidfVectorizer vectorization=TfidfVectorizer()</a:t>
            </a:r>
            <a:endParaRPr lang="en-US" sz="2220">
              <a:solidFill>
                <a:srgbClr val="866255"/>
              </a:solidFill>
              <a:latin typeface="Glacial Indifference"/>
              <a:ea typeface="Glacial Indifference"/>
              <a:cs typeface="Glacial Indifference"/>
              <a:sym typeface="Glacial Indifference"/>
            </a:endParaRPr>
          </a:p>
          <a:p>
            <a:pPr algn="just">
              <a:lnSpc>
                <a:spcPts val="3110"/>
              </a:lnSpc>
            </a:pPr>
            <a:r>
              <a:rPr lang="en-US" sz="2220">
                <a:solidFill>
                  <a:srgbClr val="866255"/>
                </a:solidFill>
                <a:latin typeface="Glacial Indifference"/>
                <a:ea typeface="Glacial Indifference"/>
                <a:cs typeface="Glacial Indifference"/>
                <a:sym typeface="Glacial Indifference"/>
              </a:rPr>
              <a:t>xv_train=vectorization.fit_transform(x_train) </a:t>
            </a:r>
            <a:endParaRPr lang="en-US" sz="2220">
              <a:solidFill>
                <a:srgbClr val="866255"/>
              </a:solidFill>
              <a:latin typeface="Glacial Indifference"/>
              <a:ea typeface="Glacial Indifference"/>
              <a:cs typeface="Glacial Indifference"/>
              <a:sym typeface="Glacial Indifference"/>
            </a:endParaRPr>
          </a:p>
          <a:p>
            <a:pPr algn="just">
              <a:lnSpc>
                <a:spcPts val="3110"/>
              </a:lnSpc>
            </a:pPr>
            <a:r>
              <a:rPr lang="en-US" sz="2220">
                <a:solidFill>
                  <a:srgbClr val="866255"/>
                </a:solidFill>
                <a:latin typeface="Glacial Indifference"/>
                <a:ea typeface="Glacial Indifference"/>
                <a:cs typeface="Glacial Indifference"/>
                <a:sym typeface="Glacial Indifference"/>
              </a:rPr>
              <a:t>v_test = vectorization.transform(x_test)</a:t>
            </a:r>
            <a:endParaRPr lang="en-US" sz="2220">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TextBox 2"/>
          <p:cNvSpPr txBox="1"/>
          <p:nvPr/>
        </p:nvSpPr>
        <p:spPr>
          <a:xfrm>
            <a:off x="1085690" y="2213824"/>
            <a:ext cx="15125043" cy="2399144"/>
          </a:xfrm>
          <a:prstGeom prst="rect">
            <a:avLst/>
          </a:prstGeom>
        </p:spPr>
        <p:txBody>
          <a:bodyPr lIns="0" tIns="0" rIns="0" bIns="0" rtlCol="0" anchor="t">
            <a:spAutoFit/>
          </a:bodyPr>
          <a:lstStyle/>
          <a:p>
            <a:pPr algn="just">
              <a:lnSpc>
                <a:spcPts val="3215"/>
              </a:lnSpc>
            </a:pPr>
            <a:r>
              <a:rPr lang="en-US" sz="22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Logistic Regression:</a:t>
            </a:r>
            <a:endParaRPr lang="en-US" sz="22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logistic regression model (LogisticRegression) is trained on the training data (xv_train, y_train).</a:t>
            </a:r>
            <a:endParaRPr lang="en-US" sz="2295">
              <a:solidFill>
                <a:srgbClr val="866255"/>
              </a:solidFill>
              <a:latin typeface="Glacial Indifference"/>
              <a:ea typeface="Glacial Indifference"/>
              <a:cs typeface="Glacial Indifference"/>
              <a:sym typeface="Glacial Indifference"/>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Predictions are made on the test data (xv_test), and the accuracy and classification report are generated.</a:t>
            </a:r>
            <a:endParaRPr lang="en-US" sz="2295">
              <a:solidFill>
                <a:srgbClr val="866255"/>
              </a:solidFill>
              <a:latin typeface="Glacial Indifference"/>
              <a:ea typeface="Glacial Indifference"/>
              <a:cs typeface="Glacial Indifference"/>
              <a:sym typeface="Glacial Indifference"/>
            </a:endParaRPr>
          </a:p>
          <a:p>
            <a:pPr algn="just">
              <a:lnSpc>
                <a:spcPts val="3215"/>
              </a:lnSpc>
            </a:pPr>
            <a:r>
              <a:rPr lang="en-US" sz="22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Decision Tree Classifier:</a:t>
            </a:r>
            <a:endParaRPr lang="en-US" sz="22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marL="495300" lvl="1" indent="-247650" algn="just">
              <a:lnSpc>
                <a:spcPts val="3215"/>
              </a:lnSpc>
              <a:buFont typeface="Arial" panose="020B0604020202020204"/>
              <a:buChar char="•"/>
            </a:pPr>
            <a:r>
              <a:rPr lang="en-US" sz="2295">
                <a:solidFill>
                  <a:srgbClr val="866255"/>
                </a:solidFill>
                <a:latin typeface="Glacial Indifference"/>
                <a:ea typeface="Glacial Indifference"/>
                <a:cs typeface="Glacial Indifference"/>
                <a:sym typeface="Glacial Indifference"/>
              </a:rPr>
              <a:t>The decision tree classifier (DecisionTreeClassifier) is similarly trained and evaluated.</a:t>
            </a:r>
            <a:endParaRPr lang="en-US" sz="2295">
              <a:solidFill>
                <a:srgbClr val="866255"/>
              </a:solidFill>
              <a:latin typeface="Glacial Indifference"/>
              <a:ea typeface="Glacial Indifference"/>
              <a:cs typeface="Glacial Indifference"/>
              <a:sym typeface="Glacial Indifference"/>
            </a:endParaRPr>
          </a:p>
          <a:p>
            <a:pPr algn="just">
              <a:lnSpc>
                <a:spcPts val="3215"/>
              </a:lnSpc>
            </a:pPr>
          </a:p>
        </p:txBody>
      </p:sp>
      <p:sp>
        <p:nvSpPr>
          <p:cNvPr id="3" name="TextBox 3"/>
          <p:cNvSpPr txBox="1"/>
          <p:nvPr/>
        </p:nvSpPr>
        <p:spPr>
          <a:xfrm>
            <a:off x="1085690" y="952500"/>
            <a:ext cx="9234195" cy="648147"/>
          </a:xfrm>
          <a:prstGeom prst="rect">
            <a:avLst/>
          </a:prstGeom>
        </p:spPr>
        <p:txBody>
          <a:bodyPr lIns="0" tIns="0" rIns="0" bIns="0" rtlCol="0" anchor="t">
            <a:spAutoFit/>
          </a:bodyPr>
          <a:lstStyle/>
          <a:p>
            <a:pPr algn="just">
              <a:lnSpc>
                <a:spcPts val="5315"/>
              </a:lnSpc>
            </a:pPr>
            <a:r>
              <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9. Modeling and Evaluation</a:t>
            </a:r>
            <a:endParaRPr lang="en-US" sz="379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4" name="TextBox 4"/>
          <p:cNvSpPr txBox="1"/>
          <p:nvPr/>
        </p:nvSpPr>
        <p:spPr>
          <a:xfrm>
            <a:off x="1727148" y="5232093"/>
            <a:ext cx="7416852" cy="3371207"/>
          </a:xfrm>
          <a:prstGeom prst="rect">
            <a:avLst/>
          </a:prstGeom>
        </p:spPr>
        <p:txBody>
          <a:bodyPr lIns="0" tIns="0" rIns="0" bIns="0" rtlCol="0" anchor="t">
            <a:spAutoFit/>
          </a:bodyPr>
          <a:lstStyle/>
          <a:p>
            <a:pPr algn="just">
              <a:lnSpc>
                <a:spcPts val="3370"/>
              </a:lnSpc>
            </a:pPr>
            <a:r>
              <a:rPr lang="en-US" sz="2410">
                <a:solidFill>
                  <a:srgbClr val="866255"/>
                </a:solidFill>
                <a:latin typeface="Glacial Indifference"/>
                <a:ea typeface="Glacial Indifference"/>
                <a:cs typeface="Glacial Indifference"/>
                <a:sym typeface="Glacial Indifference"/>
              </a:rPr>
              <a:t>#Logistic Regression</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from sklearn.linear_model import LogisticRegression </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LR = LogisticRegression()</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LR.fit(xv_train, y_train)</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pred_lr = LR.predict(xv_test) </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LR.score(xv_test, y_test) </a:t>
            </a:r>
            <a:endParaRPr lang="en-US" sz="2410">
              <a:solidFill>
                <a:srgbClr val="866255"/>
              </a:solidFill>
              <a:latin typeface="Glacial Indifference"/>
              <a:ea typeface="Glacial Indifference"/>
              <a:cs typeface="Glacial Indifference"/>
              <a:sym typeface="Glacial Indifference"/>
            </a:endParaRPr>
          </a:p>
          <a:p>
            <a:pPr algn="just">
              <a:lnSpc>
                <a:spcPts val="3370"/>
              </a:lnSpc>
            </a:pPr>
            <a:r>
              <a:rPr lang="en-US" sz="2410">
                <a:solidFill>
                  <a:srgbClr val="866255"/>
                </a:solidFill>
                <a:latin typeface="Glacial Indifference"/>
                <a:ea typeface="Glacial Indifference"/>
                <a:cs typeface="Glacial Indifference"/>
                <a:sym typeface="Glacial Indifference"/>
              </a:rPr>
              <a:t>print (classification_report(y_test, pred_lr)) </a:t>
            </a:r>
            <a:endParaRPr lang="en-US" sz="2410">
              <a:solidFill>
                <a:srgbClr val="866255"/>
              </a:solidFill>
              <a:latin typeface="Glacial Indifference"/>
              <a:ea typeface="Glacial Indifference"/>
              <a:cs typeface="Glacial Indifference"/>
              <a:sym typeface="Glacial Indifference"/>
            </a:endParaRPr>
          </a:p>
          <a:p>
            <a:pPr algn="just">
              <a:lnSpc>
                <a:spcPts val="3370"/>
              </a:lnSpc>
            </a:pPr>
          </a:p>
        </p:txBody>
      </p:sp>
      <p:sp>
        <p:nvSpPr>
          <p:cNvPr id="5" name="TextBox 5"/>
          <p:cNvSpPr txBox="1"/>
          <p:nvPr/>
        </p:nvSpPr>
        <p:spPr>
          <a:xfrm>
            <a:off x="9775352" y="4565343"/>
            <a:ext cx="7483948" cy="3828196"/>
          </a:xfrm>
          <a:prstGeom prst="rect">
            <a:avLst/>
          </a:prstGeom>
        </p:spPr>
        <p:txBody>
          <a:bodyPr lIns="0" tIns="0" rIns="0" bIns="0" rtlCol="0" anchor="t">
            <a:spAutoFit/>
          </a:bodyPr>
          <a:lstStyle/>
          <a:p>
            <a:pPr algn="just">
              <a:lnSpc>
                <a:spcPts val="3400"/>
              </a:lnSpc>
            </a:pPr>
          </a:p>
          <a:p>
            <a:pPr algn="just">
              <a:lnSpc>
                <a:spcPts val="3400"/>
              </a:lnSpc>
            </a:pPr>
          </a:p>
          <a:p>
            <a:pPr algn="just">
              <a:lnSpc>
                <a:spcPts val="3400"/>
              </a:lnSpc>
            </a:pPr>
            <a:r>
              <a:rPr lang="en-US" sz="2430">
                <a:solidFill>
                  <a:srgbClr val="866255"/>
                </a:solidFill>
                <a:latin typeface="Glacial Indifference"/>
                <a:ea typeface="Glacial Indifference"/>
                <a:cs typeface="Glacial Indifference"/>
                <a:sym typeface="Glacial Indifference"/>
              </a:rPr>
              <a:t>#Decision Tree Classifier </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from sklearn.tree import DecisionTreeClassifier</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DT = DecisionTreeClassifier()</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DT.fit(xv_train, y_train) </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pred_dt = DT.predict(xv_test) </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DT.score(xv_test, y_test)</a:t>
            </a:r>
            <a:endParaRPr lang="en-US" sz="2430">
              <a:solidFill>
                <a:srgbClr val="866255"/>
              </a:solidFill>
              <a:latin typeface="Glacial Indifference"/>
              <a:ea typeface="Glacial Indifference"/>
              <a:cs typeface="Glacial Indifference"/>
              <a:sym typeface="Glacial Indifference"/>
            </a:endParaRPr>
          </a:p>
          <a:p>
            <a:pPr algn="just">
              <a:lnSpc>
                <a:spcPts val="3400"/>
              </a:lnSpc>
            </a:pPr>
            <a:r>
              <a:rPr lang="en-US" sz="2430">
                <a:solidFill>
                  <a:srgbClr val="866255"/>
                </a:solidFill>
                <a:latin typeface="Glacial Indifference"/>
                <a:ea typeface="Glacial Indifference"/>
                <a:cs typeface="Glacial Indifference"/>
                <a:sym typeface="Glacial Indifference"/>
              </a:rPr>
              <a:t>print (classification_report(y_test, pred_lr))</a:t>
            </a:r>
            <a:endParaRPr lang="en-US" sz="2430">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437910" y="2828036"/>
            <a:ext cx="17850090" cy="5239832"/>
          </a:xfrm>
          <a:custGeom>
            <a:avLst/>
            <a:gdLst/>
            <a:ahLst/>
            <a:cxnLst/>
            <a:rect l="l" t="t" r="r" b="b"/>
            <a:pathLst>
              <a:path w="17850090" h="5239832">
                <a:moveTo>
                  <a:pt x="0" y="0"/>
                </a:moveTo>
                <a:lnTo>
                  <a:pt x="17850090" y="0"/>
                </a:lnTo>
                <a:lnTo>
                  <a:pt x="17850090" y="5239832"/>
                </a:lnTo>
                <a:lnTo>
                  <a:pt x="0" y="5239832"/>
                </a:lnTo>
                <a:lnTo>
                  <a:pt x="0" y="0"/>
                </a:lnTo>
                <a:close/>
              </a:path>
            </a:pathLst>
          </a:custGeom>
          <a:blipFill>
            <a:blip r:embed="rId1"/>
            <a:stretch>
              <a:fillRect/>
            </a:stretch>
          </a:blipFill>
        </p:spPr>
      </p:sp>
      <p:sp>
        <p:nvSpPr>
          <p:cNvPr id="3" name="TextBox 3"/>
          <p:cNvSpPr txBox="1"/>
          <p:nvPr/>
        </p:nvSpPr>
        <p:spPr>
          <a:xfrm>
            <a:off x="4714007" y="1126717"/>
            <a:ext cx="4429993" cy="1392144"/>
          </a:xfrm>
          <a:prstGeom prst="rect">
            <a:avLst/>
          </a:prstGeom>
        </p:spPr>
        <p:txBody>
          <a:bodyPr lIns="0" tIns="0" rIns="0" bIns="0" rtlCol="0" anchor="t">
            <a:spAutoFit/>
          </a:bodyPr>
          <a:lstStyle/>
          <a:p>
            <a:pPr algn="r">
              <a:lnSpc>
                <a:spcPts val="9545"/>
              </a:lnSpc>
            </a:pPr>
            <a:r>
              <a:rPr lang="en-US" sz="8090">
                <a:solidFill>
                  <a:srgbClr val="866255"/>
                </a:solidFill>
                <a:latin typeface="The Seasons Bold"/>
                <a:ea typeface="The Seasons Bold"/>
                <a:cs typeface="The Seasons Bold"/>
                <a:sym typeface="The Seasons Bold"/>
              </a:rPr>
              <a:t>TESTING</a:t>
            </a:r>
            <a:endParaRPr lang="en-US" sz="8090">
              <a:solidFill>
                <a:srgbClr val="866255"/>
              </a:solidFill>
              <a:latin typeface="The Seasons Bold"/>
              <a:ea typeface="The Seasons Bold"/>
              <a:cs typeface="The Seasons Bold"/>
              <a:sym typeface="The Seasons 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0" y="0"/>
            <a:ext cx="7612893" cy="10287000"/>
            <a:chOff x="0" y="0"/>
            <a:chExt cx="10150524" cy="13716000"/>
          </a:xfrm>
        </p:grpSpPr>
        <p:pic>
          <p:nvPicPr>
            <p:cNvPr id="3" name="Picture 3"/>
            <p:cNvPicPr>
              <a:picLocks noChangeAspect="1"/>
            </p:cNvPicPr>
            <p:nvPr/>
          </p:nvPicPr>
          <p:blipFill>
            <a:blip r:embed="rId1"/>
            <a:srcRect t="4957" b="4957"/>
            <a:stretch>
              <a:fillRect/>
            </a:stretch>
          </p:blipFill>
          <p:spPr>
            <a:xfrm>
              <a:off x="0" y="0"/>
              <a:ext cx="10150524" cy="13716000"/>
            </a:xfrm>
            <a:prstGeom prst="rect">
              <a:avLst/>
            </a:prstGeom>
          </p:spPr>
        </p:pic>
      </p:grpSp>
      <p:sp>
        <p:nvSpPr>
          <p:cNvPr id="4" name="TextBox 4"/>
          <p:cNvSpPr txBox="1"/>
          <p:nvPr/>
        </p:nvSpPr>
        <p:spPr>
          <a:xfrm>
            <a:off x="9541592" y="3373013"/>
            <a:ext cx="7717708" cy="1701110"/>
          </a:xfrm>
          <a:prstGeom prst="rect">
            <a:avLst/>
          </a:prstGeom>
        </p:spPr>
        <p:txBody>
          <a:bodyPr lIns="0" tIns="0" rIns="0" bIns="0" rtlCol="0" anchor="t">
            <a:spAutoFit/>
          </a:bodyPr>
          <a:lstStyle/>
          <a:p>
            <a:pPr algn="l">
              <a:lnSpc>
                <a:spcPts val="12010"/>
              </a:lnSpc>
            </a:pPr>
            <a:r>
              <a:rPr lang="en-US" sz="9610">
                <a:solidFill>
                  <a:srgbClr val="866255"/>
                </a:solidFill>
                <a:latin typeface="The Seasons"/>
                <a:ea typeface="The Seasons"/>
                <a:cs typeface="The Seasons"/>
                <a:sym typeface="The Seasons"/>
              </a:rPr>
              <a:t>THANK YOU</a:t>
            </a:r>
            <a:endParaRPr lang="en-US" sz="9610">
              <a:solidFill>
                <a:srgbClr val="866255"/>
              </a:solidFill>
              <a:latin typeface="The Seasons"/>
              <a:ea typeface="The Seasons"/>
              <a:cs typeface="The Seasons"/>
              <a:sym typeface="The Seaso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0" y="0"/>
            <a:ext cx="2576528" cy="10324786"/>
          </a:xfrm>
          <a:custGeom>
            <a:avLst/>
            <a:gdLst/>
            <a:ahLst/>
            <a:cxnLst/>
            <a:rect l="l" t="t" r="r" b="b"/>
            <a:pathLst>
              <a:path w="2576528" h="10324786">
                <a:moveTo>
                  <a:pt x="0" y="0"/>
                </a:moveTo>
                <a:lnTo>
                  <a:pt x="2576528" y="0"/>
                </a:lnTo>
                <a:lnTo>
                  <a:pt x="2576528" y="10324786"/>
                </a:lnTo>
                <a:lnTo>
                  <a:pt x="0" y="10324786"/>
                </a:lnTo>
                <a:lnTo>
                  <a:pt x="0" y="0"/>
                </a:lnTo>
                <a:close/>
              </a:path>
            </a:pathLst>
          </a:custGeom>
          <a:blipFill>
            <a:blip r:embed="rId1"/>
            <a:stretch>
              <a:fillRect l="-328120" r="-284042"/>
            </a:stretch>
          </a:blipFill>
        </p:spPr>
      </p:sp>
      <p:sp>
        <p:nvSpPr>
          <p:cNvPr id="3" name="Freeform 3"/>
          <p:cNvSpPr/>
          <p:nvPr/>
        </p:nvSpPr>
        <p:spPr>
          <a:xfrm>
            <a:off x="15832525" y="0"/>
            <a:ext cx="2455475" cy="10324786"/>
          </a:xfrm>
          <a:custGeom>
            <a:avLst/>
            <a:gdLst/>
            <a:ahLst/>
            <a:cxnLst/>
            <a:rect l="l" t="t" r="r" b="b"/>
            <a:pathLst>
              <a:path w="2455475" h="10324786">
                <a:moveTo>
                  <a:pt x="0" y="0"/>
                </a:moveTo>
                <a:lnTo>
                  <a:pt x="2455475" y="0"/>
                </a:lnTo>
                <a:lnTo>
                  <a:pt x="2455475" y="10324786"/>
                </a:lnTo>
                <a:lnTo>
                  <a:pt x="0" y="10324786"/>
                </a:lnTo>
                <a:lnTo>
                  <a:pt x="0" y="0"/>
                </a:lnTo>
                <a:close/>
              </a:path>
            </a:pathLst>
          </a:custGeom>
          <a:blipFill>
            <a:blip r:embed="rId1"/>
            <a:stretch>
              <a:fillRect l="-466337" r="-180935"/>
            </a:stretch>
          </a:blipFill>
        </p:spPr>
      </p:sp>
      <p:sp>
        <p:nvSpPr>
          <p:cNvPr id="4" name="TextBox 4"/>
          <p:cNvSpPr txBox="1"/>
          <p:nvPr/>
        </p:nvSpPr>
        <p:spPr>
          <a:xfrm>
            <a:off x="3928438" y="933450"/>
            <a:ext cx="10517602" cy="950819"/>
          </a:xfrm>
          <a:prstGeom prst="rect">
            <a:avLst/>
          </a:prstGeom>
        </p:spPr>
        <p:txBody>
          <a:bodyPr lIns="0" tIns="0" rIns="0" bIns="0" rtlCol="0" anchor="t">
            <a:spAutoFit/>
          </a:bodyPr>
          <a:lstStyle/>
          <a:p>
            <a:pPr algn="ctr">
              <a:lnSpc>
                <a:spcPts val="6595"/>
              </a:lnSpc>
            </a:pPr>
            <a:r>
              <a:rPr lang="en-US" sz="5590">
                <a:solidFill>
                  <a:srgbClr val="866255"/>
                </a:solidFill>
                <a:latin typeface="The Seasons Bold"/>
                <a:ea typeface="The Seasons Bold"/>
                <a:cs typeface="The Seasons Bold"/>
                <a:sym typeface="The Seasons Bold"/>
              </a:rPr>
              <a:t>INTRODUCTION</a:t>
            </a:r>
            <a:endParaRPr lang="en-US" sz="5590">
              <a:solidFill>
                <a:srgbClr val="866255"/>
              </a:solidFill>
              <a:latin typeface="The Seasons Bold"/>
              <a:ea typeface="The Seasons Bold"/>
              <a:cs typeface="The Seasons Bold"/>
              <a:sym typeface="The Seasons Bold"/>
            </a:endParaRPr>
          </a:p>
        </p:txBody>
      </p:sp>
      <p:sp>
        <p:nvSpPr>
          <p:cNvPr id="5" name="TextBox 5"/>
          <p:cNvSpPr txBox="1"/>
          <p:nvPr/>
        </p:nvSpPr>
        <p:spPr>
          <a:xfrm>
            <a:off x="2923625" y="6308648"/>
            <a:ext cx="12527228" cy="3191510"/>
          </a:xfrm>
          <a:prstGeom prst="rect">
            <a:avLst/>
          </a:prstGeom>
        </p:spPr>
        <p:txBody>
          <a:bodyPr lIns="0" tIns="0" rIns="0" bIns="0" rtlCol="0" anchor="t">
            <a:spAutoFit/>
          </a:bodyPr>
          <a:lstStyle/>
          <a:p>
            <a:pPr algn="just">
              <a:lnSpc>
                <a:spcPts val="3640"/>
              </a:lnSpc>
            </a:pPr>
            <a:r>
              <a:rPr lang="en-US" sz="2600">
                <a:solidFill>
                  <a:srgbClr val="866255"/>
                </a:solidFill>
                <a:latin typeface="Glacial Indifference"/>
                <a:ea typeface="Glacial Indifference"/>
                <a:cs typeface="Glacial Indifference"/>
                <a:sym typeface="Glacial Indifference"/>
              </a:rPr>
              <a:t>Social media is a popular way to get news because it's cheap, easy to access, and information spreads quickly. However, these same advantages also make it easy for "fake news"—false and misleading information—to spread widely.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The "Fake News Detection" project aims to develop a system that uses advanced technology to identify and stop the spread of fake news, helping to ensure people get accurate information online.</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p:txBody>
      </p:sp>
      <p:sp>
        <p:nvSpPr>
          <p:cNvPr id="6" name="TextBox 6"/>
          <p:cNvSpPr txBox="1"/>
          <p:nvPr/>
        </p:nvSpPr>
        <p:spPr>
          <a:xfrm>
            <a:off x="2923625" y="3324388"/>
            <a:ext cx="12164935" cy="1819910"/>
          </a:xfrm>
          <a:prstGeom prst="rect">
            <a:avLst/>
          </a:prstGeom>
        </p:spPr>
        <p:txBody>
          <a:bodyPr lIns="0" tIns="0" rIns="0" bIns="0" rtlCol="0" anchor="t">
            <a:spAutoFit/>
          </a:bodyPr>
          <a:lstStyle/>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Fake News Detection: A Machine Learning Approach </a:t>
            </a:r>
            <a:endPar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algn="just">
              <a:lnSpc>
                <a:spcPts val="3640"/>
              </a:lnSpc>
            </a:pPr>
            <a:r>
              <a:rPr lang="en-US" sz="2600">
                <a:solidFill>
                  <a:srgbClr val="866255"/>
                </a:solidFill>
                <a:latin typeface="Glacial Indifference"/>
                <a:ea typeface="Glacial Indifference"/>
                <a:cs typeface="Glacial Indifference"/>
                <a:sym typeface="Glacial Indifference"/>
              </a:rPr>
              <a:t>The goal is to design and implement a system that can accurately detect and classify news articles as either "real" or "fake".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p:txBody>
      </p:sp>
      <p:sp>
        <p:nvSpPr>
          <p:cNvPr id="7" name="TextBox 7"/>
          <p:cNvSpPr txBox="1"/>
          <p:nvPr/>
        </p:nvSpPr>
        <p:spPr>
          <a:xfrm>
            <a:off x="2923625" y="2254946"/>
            <a:ext cx="6081443" cy="669391"/>
          </a:xfrm>
          <a:prstGeom prst="rect">
            <a:avLst/>
          </a:prstGeom>
        </p:spPr>
        <p:txBody>
          <a:bodyPr lIns="0" tIns="0" rIns="0" bIns="0" rtlCol="0" anchor="t">
            <a:spAutoFit/>
          </a:bodyPr>
          <a:lstStyle/>
          <a:p>
            <a:pPr algn="just">
              <a:lnSpc>
                <a:spcPts val="5410"/>
              </a:lnSpc>
            </a:pPr>
            <a:r>
              <a:rPr lang="en-US" sz="386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PROBLEM DEFINITION:</a:t>
            </a:r>
            <a:endParaRPr lang="en-US" sz="386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8" name="TextBox 8"/>
          <p:cNvSpPr txBox="1"/>
          <p:nvPr/>
        </p:nvSpPr>
        <p:spPr>
          <a:xfrm>
            <a:off x="2923625" y="5334000"/>
            <a:ext cx="6081443" cy="669391"/>
          </a:xfrm>
          <a:prstGeom prst="rect">
            <a:avLst/>
          </a:prstGeom>
        </p:spPr>
        <p:txBody>
          <a:bodyPr lIns="0" tIns="0" rIns="0" bIns="0" rtlCol="0" anchor="t">
            <a:spAutoFit/>
          </a:bodyPr>
          <a:lstStyle/>
          <a:p>
            <a:pPr algn="just">
              <a:lnSpc>
                <a:spcPts val="5410"/>
              </a:lnSpc>
            </a:pPr>
            <a:r>
              <a:rPr lang="en-US" sz="386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Need of the project:</a:t>
            </a:r>
            <a:endParaRPr lang="en-US" sz="386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TextBox 2"/>
          <p:cNvSpPr txBox="1"/>
          <p:nvPr/>
        </p:nvSpPr>
        <p:spPr>
          <a:xfrm>
            <a:off x="3522042" y="2790947"/>
            <a:ext cx="13938436" cy="7306310"/>
          </a:xfrm>
          <a:prstGeom prst="rect">
            <a:avLst/>
          </a:prstGeom>
        </p:spPr>
        <p:txBody>
          <a:bodyPr lIns="0" tIns="0" rIns="0" bIns="0" rtlCol="0" anchor="t">
            <a:spAutoFit/>
          </a:bodyPr>
          <a:lstStyle/>
          <a:p>
            <a:pPr algn="just">
              <a:lnSpc>
                <a:spcPts val="3640"/>
              </a:lnSpc>
            </a:p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Accuracy:</a:t>
            </a:r>
            <a:r>
              <a:rPr lang="en-US" sz="2600">
                <a:solidFill>
                  <a:srgbClr val="866255"/>
                </a:solidFill>
                <a:latin typeface="Glacial Indifference"/>
                <a:ea typeface="Glacial Indifference"/>
                <a:cs typeface="Glacial Indifference"/>
                <a:sym typeface="Glacial Indifference"/>
              </a:rPr>
              <a:t> Achieve high precision and recall in distinguishing between genuine and fake news articles to minimize false positives and negatives.</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Scalability: </a:t>
            </a:r>
            <a:r>
              <a:rPr lang="en-US" sz="2600">
                <a:solidFill>
                  <a:srgbClr val="866255"/>
                </a:solidFill>
                <a:latin typeface="Glacial Indifference"/>
                <a:ea typeface="Glacial Indifference"/>
                <a:cs typeface="Glacial Indifference"/>
                <a:sym typeface="Glacial Indifference"/>
              </a:rPr>
              <a:t>Create a system that can handle large volumes of data from various sources, including text, images, and videos.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Real-time Detection: </a:t>
            </a:r>
            <a:r>
              <a:rPr lang="en-US" sz="2600">
                <a:solidFill>
                  <a:srgbClr val="866255"/>
                </a:solidFill>
                <a:latin typeface="Glacial Indifference"/>
                <a:ea typeface="Glacial Indifference"/>
                <a:cs typeface="Glacial Indifference"/>
                <a:sym typeface="Glacial Indifference"/>
              </a:rPr>
              <a:t>Enable timely identification and flagging of fake news to prevent its spread.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Feature Extraction:</a:t>
            </a:r>
            <a:r>
              <a:rPr lang="en-US" sz="2600">
                <a:solidFill>
                  <a:srgbClr val="866255"/>
                </a:solidFill>
                <a:latin typeface="Glacial Indifference"/>
                <a:ea typeface="Glacial Indifference"/>
                <a:cs typeface="Glacial Indifference"/>
                <a:sym typeface="Glacial Indifference"/>
              </a:rPr>
              <a:t> Develop effective methods for analyzing textual, visual, and metadata features to improve detection capabilities.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Adaptability:</a:t>
            </a:r>
            <a:r>
              <a:rPr lang="en-US" sz="2600">
                <a:solidFill>
                  <a:srgbClr val="866255"/>
                </a:solidFill>
                <a:latin typeface="Glacial Indifference"/>
                <a:ea typeface="Glacial Indifference"/>
                <a:cs typeface="Glacial Indifference"/>
                <a:sym typeface="Glacial Indifference"/>
              </a:rPr>
              <a:t> Ensure the model can adapt to evolving deceptive tactics and changing patterns in misinformation.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p:txBody>
      </p:sp>
      <p:sp>
        <p:nvSpPr>
          <p:cNvPr id="3" name="Freeform 3"/>
          <p:cNvSpPr/>
          <p:nvPr/>
        </p:nvSpPr>
        <p:spPr>
          <a:xfrm>
            <a:off x="0" y="-189743"/>
            <a:ext cx="2767481" cy="10476743"/>
          </a:xfrm>
          <a:custGeom>
            <a:avLst/>
            <a:gdLst/>
            <a:ahLst/>
            <a:cxnLst/>
            <a:rect l="l" t="t" r="r" b="b"/>
            <a:pathLst>
              <a:path w="2767481" h="10476743">
                <a:moveTo>
                  <a:pt x="0" y="0"/>
                </a:moveTo>
                <a:lnTo>
                  <a:pt x="2767481" y="0"/>
                </a:lnTo>
                <a:lnTo>
                  <a:pt x="2767481" y="10476743"/>
                </a:lnTo>
                <a:lnTo>
                  <a:pt x="0" y="10476743"/>
                </a:lnTo>
                <a:lnTo>
                  <a:pt x="0" y="0"/>
                </a:lnTo>
                <a:close/>
              </a:path>
            </a:pathLst>
          </a:custGeom>
          <a:blipFill>
            <a:blip r:embed="rId1"/>
            <a:stretch>
              <a:fillRect l="-268906" r="-135847"/>
            </a:stretch>
          </a:blipFill>
        </p:spPr>
      </p:sp>
      <p:sp>
        <p:nvSpPr>
          <p:cNvPr id="4" name="TextBox 4"/>
          <p:cNvSpPr txBox="1"/>
          <p:nvPr/>
        </p:nvSpPr>
        <p:spPr>
          <a:xfrm>
            <a:off x="2995028" y="576753"/>
            <a:ext cx="9004006" cy="818169"/>
          </a:xfrm>
          <a:prstGeom prst="rect">
            <a:avLst/>
          </a:prstGeom>
        </p:spPr>
        <p:txBody>
          <a:bodyPr lIns="0" tIns="0" rIns="0" bIns="0" rtlCol="0" anchor="t">
            <a:spAutoFit/>
          </a:bodyPr>
          <a:lstStyle/>
          <a:p>
            <a:pPr algn="ctr">
              <a:lnSpc>
                <a:spcPts val="5645"/>
              </a:lnSpc>
            </a:pPr>
            <a:r>
              <a:rPr lang="en-US" sz="4785">
                <a:solidFill>
                  <a:srgbClr val="866255"/>
                </a:solidFill>
                <a:latin typeface="The Seasons Bold"/>
                <a:ea typeface="The Seasons Bold"/>
                <a:cs typeface="The Seasons Bold"/>
                <a:sym typeface="The Seasons Bold"/>
              </a:rPr>
              <a:t>OBJECTIVE OF THE PROJECT</a:t>
            </a:r>
            <a:endParaRPr lang="en-US" sz="4785">
              <a:solidFill>
                <a:srgbClr val="866255"/>
              </a:solidFill>
              <a:latin typeface="The Seasons Bold"/>
              <a:ea typeface="The Seasons Bold"/>
              <a:cs typeface="The Seasons Bold"/>
              <a:sym typeface="The Seasons Bold"/>
            </a:endParaRPr>
          </a:p>
        </p:txBody>
      </p:sp>
      <p:sp>
        <p:nvSpPr>
          <p:cNvPr id="5" name="TextBox 5"/>
          <p:cNvSpPr txBox="1"/>
          <p:nvPr/>
        </p:nvSpPr>
        <p:spPr>
          <a:xfrm>
            <a:off x="3522042" y="1764675"/>
            <a:ext cx="13938436" cy="1362710"/>
          </a:xfrm>
          <a:prstGeom prst="rect">
            <a:avLst/>
          </a:prstGeom>
        </p:spPr>
        <p:txBody>
          <a:bodyPr lIns="0" tIns="0" rIns="0" bIns="0" rtlCol="0" anchor="t">
            <a:spAutoFit/>
          </a:bodyPr>
          <a:lstStyle/>
          <a:p>
            <a:pPr algn="just">
              <a:lnSpc>
                <a:spcPts val="3640"/>
              </a:lnSpc>
            </a:pPr>
            <a:r>
              <a:rPr lang="en-US" sz="2600">
                <a:solidFill>
                  <a:srgbClr val="866255"/>
                </a:solidFill>
                <a:latin typeface="Glacial Indifference"/>
                <a:ea typeface="Glacial Indifference"/>
                <a:cs typeface="Glacial Indifference"/>
                <a:sym typeface="Glacial Indifference"/>
              </a:rPr>
              <a:t>The objective of this project is to develop and implement a robust system capable of </a:t>
            </a:r>
            <a:r>
              <a:rPr lang="en-US" sz="2600">
                <a:solidFill>
                  <a:srgbClr val="866255"/>
                </a:solidFill>
                <a:latin typeface="Glacial Indifference"/>
                <a:ea typeface="Glacial Indifference"/>
                <a:cs typeface="Glacial Indifference"/>
                <a:sym typeface="Glacial Indifference"/>
              </a:rPr>
              <a:t>accurately identifying and filtering out misinformation in digital content. Specific goals typically include: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11880796" y="0"/>
            <a:ext cx="6407204" cy="10287000"/>
            <a:chOff x="0" y="0"/>
            <a:chExt cx="8542939" cy="13716000"/>
          </a:xfrm>
        </p:grpSpPr>
        <p:pic>
          <p:nvPicPr>
            <p:cNvPr id="3" name="Picture 3"/>
            <p:cNvPicPr>
              <a:picLocks noChangeAspect="1"/>
            </p:cNvPicPr>
            <p:nvPr/>
          </p:nvPicPr>
          <p:blipFill>
            <a:blip r:embed="rId1"/>
            <a:srcRect l="3257" r="3257"/>
            <a:stretch>
              <a:fillRect/>
            </a:stretch>
          </p:blipFill>
          <p:spPr>
            <a:xfrm>
              <a:off x="0" y="0"/>
              <a:ext cx="8542939" cy="13716000"/>
            </a:xfrm>
            <a:prstGeom prst="rect">
              <a:avLst/>
            </a:prstGeom>
          </p:spPr>
        </p:pic>
      </p:grpSp>
      <p:sp>
        <p:nvSpPr>
          <p:cNvPr id="4" name="TextBox 4"/>
          <p:cNvSpPr txBox="1"/>
          <p:nvPr/>
        </p:nvSpPr>
        <p:spPr>
          <a:xfrm>
            <a:off x="1398256" y="1698095"/>
            <a:ext cx="10995460" cy="5020310"/>
          </a:xfrm>
          <a:prstGeom prst="rect">
            <a:avLst/>
          </a:prstGeom>
        </p:spPr>
        <p:txBody>
          <a:bodyPr lIns="0" tIns="0" rIns="0" bIns="0" rtlCol="0" anchor="t">
            <a:spAutoFit/>
          </a:bodyPr>
          <a:lstStyle/>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Operating System: </a:t>
            </a:r>
            <a:r>
              <a:rPr lang="en-US" sz="2600">
                <a:solidFill>
                  <a:srgbClr val="866255"/>
                </a:solidFill>
                <a:latin typeface="Glacial Indifference"/>
                <a:ea typeface="Glacial Indifference"/>
                <a:cs typeface="Glacial Indifference"/>
                <a:sym typeface="Glacial Indifference"/>
              </a:rPr>
              <a:t>Windows 10 or later</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Programming Languages:</a:t>
            </a:r>
            <a:r>
              <a:rPr lang="en-US" sz="2600">
                <a:solidFill>
                  <a:srgbClr val="866255"/>
                </a:solidFill>
                <a:latin typeface="Glacial Indifference"/>
                <a:ea typeface="Glacial Indifference"/>
                <a:cs typeface="Glacial Indifference"/>
                <a:sym typeface="Glacial Indifference"/>
              </a:rPr>
              <a:t> Python (version 3.7 or later)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Development Environment:</a:t>
            </a:r>
            <a:r>
              <a:rPr lang="en-US" sz="2600">
                <a:solidFill>
                  <a:srgbClr val="866255"/>
                </a:solidFill>
                <a:latin typeface="Glacial Indifference"/>
                <a:ea typeface="Glacial Indifference"/>
                <a:cs typeface="Glacial Indifference"/>
                <a:sym typeface="Glacial Indifference"/>
              </a:rPr>
              <a:t> Jupyter Notebook or Google Colab</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Libraries and Frameworks: </a:t>
            </a:r>
            <a:endParaRPr lang="en-US" sz="26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algn="just">
              <a:lnSpc>
                <a:spcPts val="3640"/>
              </a:lnSpc>
            </a:pPr>
            <a:r>
              <a:rPr lang="en-US" sz="2600">
                <a:solidFill>
                  <a:srgbClr val="866255"/>
                </a:solidFill>
                <a:latin typeface="Glacial Indifference"/>
                <a:ea typeface="Glacial Indifference"/>
                <a:cs typeface="Glacial Indifference"/>
                <a:sym typeface="Glacial Indifference"/>
              </a:rPr>
              <a:t> Pandas</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 NumPy</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 Seaborn</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 Matplotlib</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 Scikit-learn (Sklearn) </a:t>
            </a:r>
            <a:endParaRPr lang="en-US" sz="2600">
              <a:solidFill>
                <a:srgbClr val="866255"/>
              </a:solidFill>
              <a:latin typeface="Glacial Indifference"/>
              <a:ea typeface="Glacial Indifference"/>
              <a:cs typeface="Glacial Indifference"/>
              <a:sym typeface="Glacial Indifference"/>
            </a:endParaRPr>
          </a:p>
          <a:p>
            <a:pPr algn="just">
              <a:lnSpc>
                <a:spcPts val="3640"/>
              </a:lnSpc>
            </a:pPr>
            <a:r>
              <a:rPr lang="en-US" sz="2600">
                <a:solidFill>
                  <a:srgbClr val="866255"/>
                </a:solidFill>
                <a:latin typeface="Glacial Indifference"/>
                <a:ea typeface="Glacial Indifference"/>
                <a:cs typeface="Glacial Indifference"/>
                <a:sym typeface="Glacial Indifference"/>
              </a:rPr>
              <a:t> Regular Expression (re)</a:t>
            </a:r>
            <a:endParaRPr lang="en-US" sz="2600">
              <a:solidFill>
                <a:srgbClr val="866255"/>
              </a:solidFill>
              <a:latin typeface="Glacial Indifference"/>
              <a:ea typeface="Glacial Indifference"/>
              <a:cs typeface="Glacial Indifference"/>
              <a:sym typeface="Glacial Indifference"/>
            </a:endParaRPr>
          </a:p>
          <a:p>
            <a:pPr algn="just">
              <a:lnSpc>
                <a:spcPts val="3640"/>
              </a:lnSpc>
            </a:pPr>
          </a:p>
        </p:txBody>
      </p:sp>
      <p:sp>
        <p:nvSpPr>
          <p:cNvPr id="5" name="TextBox 5"/>
          <p:cNvSpPr txBox="1"/>
          <p:nvPr/>
        </p:nvSpPr>
        <p:spPr>
          <a:xfrm>
            <a:off x="1028700" y="634153"/>
            <a:ext cx="7078411" cy="703370"/>
          </a:xfrm>
          <a:prstGeom prst="rect">
            <a:avLst/>
          </a:prstGeom>
        </p:spPr>
        <p:txBody>
          <a:bodyPr lIns="0" tIns="0" rIns="0" bIns="0" rtlCol="0" anchor="t">
            <a:spAutoFit/>
          </a:bodyPr>
          <a:lstStyle/>
          <a:p>
            <a:pPr algn="just">
              <a:lnSpc>
                <a:spcPts val="5730"/>
              </a:lnSpc>
            </a:pPr>
            <a:r>
              <a:rPr lang="en-US" sz="409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SOFTWARE REQUIREMENTS:</a:t>
            </a:r>
            <a:endParaRPr lang="en-US" sz="409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6" name="TextBox 6"/>
          <p:cNvSpPr txBox="1"/>
          <p:nvPr/>
        </p:nvSpPr>
        <p:spPr>
          <a:xfrm>
            <a:off x="1028700" y="6632681"/>
            <a:ext cx="7078411" cy="703370"/>
          </a:xfrm>
          <a:prstGeom prst="rect">
            <a:avLst/>
          </a:prstGeom>
        </p:spPr>
        <p:txBody>
          <a:bodyPr lIns="0" tIns="0" rIns="0" bIns="0" rtlCol="0" anchor="t">
            <a:spAutoFit/>
          </a:bodyPr>
          <a:lstStyle/>
          <a:p>
            <a:pPr algn="just">
              <a:lnSpc>
                <a:spcPts val="5730"/>
              </a:lnSpc>
            </a:pPr>
            <a:r>
              <a:rPr lang="en-US" sz="409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HARDWARE REQUIREMENTS:</a:t>
            </a:r>
            <a:endParaRPr lang="en-US" sz="409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7" name="TextBox 7"/>
          <p:cNvSpPr txBox="1"/>
          <p:nvPr/>
        </p:nvSpPr>
        <p:spPr>
          <a:xfrm>
            <a:off x="1398256" y="7698000"/>
            <a:ext cx="6339299" cy="1820512"/>
          </a:xfrm>
          <a:prstGeom prst="rect">
            <a:avLst/>
          </a:prstGeom>
        </p:spPr>
        <p:txBody>
          <a:bodyPr lIns="0" tIns="0" rIns="0" bIns="0" rtlCol="0" anchor="t">
            <a:spAutoFit/>
          </a:bodyPr>
          <a:lstStyle/>
          <a:p>
            <a:pPr algn="just">
              <a:lnSpc>
                <a:spcPts val="3605"/>
              </a:lnSpc>
            </a:pPr>
            <a:r>
              <a:rPr lang="en-US" sz="2575">
                <a:solidFill>
                  <a:srgbClr val="866255"/>
                </a:solidFill>
                <a:latin typeface="Glacial Indifference"/>
                <a:ea typeface="Glacial Indifference"/>
                <a:cs typeface="Glacial Indifference"/>
                <a:sym typeface="Glacial Indifference"/>
              </a:rPr>
              <a:t>Processor -</a:t>
            </a:r>
            <a:r>
              <a:rPr lang="en-US" sz="2575">
                <a:solidFill>
                  <a:srgbClr val="866255"/>
                </a:solidFill>
                <a:latin typeface="Glacial Indifference"/>
                <a:ea typeface="Glacial Indifference"/>
                <a:cs typeface="Glacial Indifference"/>
                <a:sym typeface="Glacial Indifference"/>
              </a:rPr>
              <a:t> i3 Processor (Min) </a:t>
            </a:r>
            <a:endParaRPr lang="en-US" sz="2575">
              <a:solidFill>
                <a:srgbClr val="866255"/>
              </a:solidFill>
              <a:latin typeface="Glacial Indifference"/>
              <a:ea typeface="Glacial Indifference"/>
              <a:cs typeface="Glacial Indifference"/>
              <a:sym typeface="Glacial Indifference"/>
            </a:endParaRPr>
          </a:p>
          <a:p>
            <a:pPr algn="just">
              <a:lnSpc>
                <a:spcPts val="3605"/>
              </a:lnSpc>
            </a:pPr>
            <a:r>
              <a:rPr lang="en-US" sz="2575">
                <a:solidFill>
                  <a:srgbClr val="866255"/>
                </a:solidFill>
                <a:latin typeface="Glacial Indifference"/>
                <a:ea typeface="Glacial Indifference"/>
                <a:cs typeface="Glacial Indifference"/>
                <a:sym typeface="Glacial Indifference"/>
              </a:rPr>
              <a:t>RAM - 4 GB (Min) </a:t>
            </a:r>
            <a:endParaRPr lang="en-US" sz="2575">
              <a:solidFill>
                <a:srgbClr val="866255"/>
              </a:solidFill>
              <a:latin typeface="Glacial Indifference"/>
              <a:ea typeface="Glacial Indifference"/>
              <a:cs typeface="Glacial Indifference"/>
              <a:sym typeface="Glacial Indifference"/>
            </a:endParaRPr>
          </a:p>
          <a:p>
            <a:pPr algn="just">
              <a:lnSpc>
                <a:spcPts val="3605"/>
              </a:lnSpc>
            </a:pPr>
            <a:r>
              <a:rPr lang="en-US" sz="2575">
                <a:solidFill>
                  <a:srgbClr val="866255"/>
                </a:solidFill>
                <a:latin typeface="Glacial Indifference"/>
                <a:ea typeface="Glacial Indifference"/>
                <a:cs typeface="Glacial Indifference"/>
                <a:sym typeface="Glacial Indifference"/>
              </a:rPr>
              <a:t>Disk Space  - 4 GB free disk space(Min)</a:t>
            </a:r>
            <a:endParaRPr lang="en-US" sz="2575">
              <a:solidFill>
                <a:srgbClr val="866255"/>
              </a:solidFill>
              <a:latin typeface="Glacial Indifference"/>
              <a:ea typeface="Glacial Indifference"/>
              <a:cs typeface="Glacial Indifference"/>
              <a:sym typeface="Glacial Indifference"/>
            </a:endParaRPr>
          </a:p>
          <a:p>
            <a:pPr algn="just">
              <a:lnSpc>
                <a:spcPts val="3605"/>
              </a:lnSpc>
            </a:p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10117545" y="0"/>
            <a:ext cx="8792426" cy="11260742"/>
          </a:xfrm>
          <a:custGeom>
            <a:avLst/>
            <a:gdLst/>
            <a:ahLst/>
            <a:cxnLst/>
            <a:rect l="l" t="t" r="r" b="b"/>
            <a:pathLst>
              <a:path w="8792426" h="11260742">
                <a:moveTo>
                  <a:pt x="0" y="0"/>
                </a:moveTo>
                <a:lnTo>
                  <a:pt x="8792425" y="0"/>
                </a:lnTo>
                <a:lnTo>
                  <a:pt x="8792425" y="11260742"/>
                </a:lnTo>
                <a:lnTo>
                  <a:pt x="0" y="11260742"/>
                </a:lnTo>
                <a:lnTo>
                  <a:pt x="0" y="0"/>
                </a:lnTo>
                <a:close/>
              </a:path>
            </a:pathLst>
          </a:custGeom>
          <a:blipFill>
            <a:blip r:embed="rId1"/>
            <a:stretch>
              <a:fillRect l="-98274" r="-29410"/>
            </a:stretch>
          </a:blipFill>
        </p:spPr>
      </p:sp>
      <p:sp>
        <p:nvSpPr>
          <p:cNvPr id="3" name="TextBox 3"/>
          <p:cNvSpPr txBox="1"/>
          <p:nvPr/>
        </p:nvSpPr>
        <p:spPr>
          <a:xfrm>
            <a:off x="2963234" y="914400"/>
            <a:ext cx="3821334" cy="1036265"/>
          </a:xfrm>
          <a:prstGeom prst="rect">
            <a:avLst/>
          </a:prstGeom>
        </p:spPr>
        <p:txBody>
          <a:bodyPr lIns="0" tIns="0" rIns="0" bIns="0" rtlCol="0" anchor="t">
            <a:spAutoFit/>
          </a:bodyPr>
          <a:lstStyle/>
          <a:p>
            <a:pPr algn="r">
              <a:lnSpc>
                <a:spcPts val="7045"/>
              </a:lnSpc>
            </a:pPr>
            <a:r>
              <a:rPr lang="en-US" sz="5970">
                <a:solidFill>
                  <a:srgbClr val="866255"/>
                </a:solidFill>
                <a:latin typeface="The Seasons Bold"/>
                <a:ea typeface="The Seasons Bold"/>
                <a:cs typeface="The Seasons Bold"/>
                <a:sym typeface="The Seasons Bold"/>
              </a:rPr>
              <a:t>DATASET </a:t>
            </a:r>
            <a:endParaRPr lang="en-US" sz="5970">
              <a:solidFill>
                <a:srgbClr val="866255"/>
              </a:solidFill>
              <a:latin typeface="The Seasons Bold"/>
              <a:ea typeface="The Seasons Bold"/>
              <a:cs typeface="The Seasons Bold"/>
              <a:sym typeface="The Seasons Bold"/>
            </a:endParaRPr>
          </a:p>
        </p:txBody>
      </p:sp>
      <p:sp>
        <p:nvSpPr>
          <p:cNvPr id="4" name="TextBox 4"/>
          <p:cNvSpPr txBox="1"/>
          <p:nvPr/>
        </p:nvSpPr>
        <p:spPr>
          <a:xfrm>
            <a:off x="1028700" y="3005698"/>
            <a:ext cx="7743651" cy="4208929"/>
          </a:xfrm>
          <a:prstGeom prst="rect">
            <a:avLst/>
          </a:prstGeom>
        </p:spPr>
        <p:txBody>
          <a:bodyPr lIns="0" tIns="0" rIns="0" bIns="0" rtlCol="0" anchor="t">
            <a:spAutoFit/>
          </a:bodyPr>
          <a:lstStyle/>
          <a:p>
            <a:pPr algn="just">
              <a:lnSpc>
                <a:spcPts val="4775"/>
              </a:lnSpc>
            </a:pPr>
            <a:r>
              <a:rPr lang="en-US" sz="3410">
                <a:solidFill>
                  <a:srgbClr val="866255"/>
                </a:solidFill>
                <a:latin typeface="Glacial Indifference"/>
                <a:ea typeface="Glacial Indifference"/>
                <a:cs typeface="Glacial Indifference"/>
                <a:sym typeface="Glacial Indifference"/>
              </a:rPr>
              <a:t> We have two datasets:</a:t>
            </a:r>
            <a:endParaRPr lang="en-US" sz="3410">
              <a:solidFill>
                <a:srgbClr val="866255"/>
              </a:solidFill>
              <a:latin typeface="Glacial Indifference"/>
              <a:ea typeface="Glacial Indifference"/>
              <a:cs typeface="Glacial Indifference"/>
              <a:sym typeface="Glacial Indifference"/>
            </a:endParaRPr>
          </a:p>
          <a:p>
            <a:pPr algn="just">
              <a:lnSpc>
                <a:spcPts val="4775"/>
              </a:lnSpc>
            </a:pPr>
            <a:r>
              <a:rPr lang="en-US" sz="3410">
                <a:solidFill>
                  <a:srgbClr val="866255"/>
                </a:solidFill>
                <a:latin typeface="Glacial Indifference"/>
                <a:ea typeface="Glacial Indifference"/>
                <a:cs typeface="Glacial Indifference"/>
                <a:sym typeface="Glacial Indifference"/>
              </a:rPr>
              <a:t>  </a:t>
            </a:r>
            <a:r>
              <a:rPr lang="en-US" sz="341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"Fake.csv"</a:t>
            </a:r>
            <a:r>
              <a:rPr lang="en-US" sz="3410">
                <a:solidFill>
                  <a:srgbClr val="866255"/>
                </a:solidFill>
                <a:latin typeface="Glacial Indifference"/>
                <a:ea typeface="Glacial Indifference"/>
                <a:cs typeface="Glacial Indifference"/>
                <a:sym typeface="Glacial Indifference"/>
              </a:rPr>
              <a:t> </a:t>
            </a:r>
            <a:endParaRPr lang="en-US" sz="3410">
              <a:solidFill>
                <a:srgbClr val="866255"/>
              </a:solidFill>
              <a:latin typeface="Glacial Indifference"/>
              <a:ea typeface="Glacial Indifference"/>
              <a:cs typeface="Glacial Indifference"/>
              <a:sym typeface="Glacial Indifference"/>
            </a:endParaRPr>
          </a:p>
          <a:p>
            <a:pPr algn="just">
              <a:lnSpc>
                <a:spcPts val="4775"/>
              </a:lnSpc>
            </a:pPr>
            <a:r>
              <a:rPr lang="en-US" sz="3410">
                <a:solidFill>
                  <a:srgbClr val="866255"/>
                </a:solidFill>
                <a:latin typeface="Glacial Indifference"/>
                <a:ea typeface="Glacial Indifference"/>
                <a:cs typeface="Glacial Indifference"/>
                <a:sym typeface="Glacial Indifference"/>
              </a:rPr>
              <a:t> </a:t>
            </a:r>
            <a:r>
              <a:rPr lang="en-US" sz="341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 "True.csv"</a:t>
            </a:r>
            <a:endParaRPr lang="en-US" sz="341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algn="just">
              <a:lnSpc>
                <a:spcPts val="4775"/>
              </a:lnSpc>
            </a:pPr>
          </a:p>
          <a:p>
            <a:pPr algn="just">
              <a:lnSpc>
                <a:spcPts val="4775"/>
              </a:lnSpc>
            </a:pPr>
            <a:r>
              <a:rPr lang="en-US" sz="3410">
                <a:solidFill>
                  <a:srgbClr val="866255"/>
                </a:solidFill>
                <a:latin typeface="Glacial Indifference"/>
                <a:ea typeface="Glacial Indifference"/>
                <a:cs typeface="Glacial Indifference"/>
                <a:sym typeface="Glacial Indifference"/>
              </a:rPr>
              <a:t>"Fake.csv" </a:t>
            </a:r>
            <a:r>
              <a:rPr lang="en-US" sz="3410">
                <a:solidFill>
                  <a:srgbClr val="866255"/>
                </a:solidFill>
                <a:latin typeface="Glacial Indifference"/>
                <a:ea typeface="Glacial Indifference"/>
                <a:cs typeface="Glacial Indifference"/>
                <a:sym typeface="Glacial Indifference"/>
              </a:rPr>
              <a:t>contains fake news</a:t>
            </a:r>
            <a:endParaRPr lang="en-US" sz="3410">
              <a:solidFill>
                <a:srgbClr val="866255"/>
              </a:solidFill>
              <a:latin typeface="Glacial Indifference"/>
              <a:ea typeface="Glacial Indifference"/>
              <a:cs typeface="Glacial Indifference"/>
              <a:sym typeface="Glacial Indifference"/>
            </a:endParaRPr>
          </a:p>
          <a:p>
            <a:pPr algn="just">
              <a:lnSpc>
                <a:spcPts val="4775"/>
              </a:lnSpc>
            </a:pPr>
            <a:r>
              <a:rPr lang="en-US" sz="3410">
                <a:solidFill>
                  <a:srgbClr val="866255"/>
                </a:solidFill>
                <a:latin typeface="Glacial Indifference"/>
                <a:ea typeface="Glacial Indifference"/>
                <a:cs typeface="Glacial Indifference"/>
                <a:sym typeface="Glacial Indifference"/>
              </a:rPr>
              <a:t> "True.csv" contains true news.</a:t>
            </a:r>
            <a:endParaRPr lang="en-US" sz="3410">
              <a:solidFill>
                <a:srgbClr val="866255"/>
              </a:solidFill>
              <a:latin typeface="Glacial Indifference"/>
              <a:ea typeface="Glacial Indifference"/>
              <a:cs typeface="Glacial Indifference"/>
              <a:sym typeface="Glacial Indifference"/>
            </a:endParaRPr>
          </a:p>
          <a:p>
            <a:pPr algn="just">
              <a:lnSpc>
                <a:spcPts val="4775"/>
              </a:lnSpc>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103664" y="3491298"/>
            <a:ext cx="7361816" cy="5562048"/>
          </a:xfrm>
          <a:custGeom>
            <a:avLst/>
            <a:gdLst/>
            <a:ahLst/>
            <a:cxnLst/>
            <a:rect l="l" t="t" r="r" b="b"/>
            <a:pathLst>
              <a:path w="7361816" h="5562048">
                <a:moveTo>
                  <a:pt x="0" y="0"/>
                </a:moveTo>
                <a:lnTo>
                  <a:pt x="7361816" y="0"/>
                </a:lnTo>
                <a:lnTo>
                  <a:pt x="7361816" y="5562048"/>
                </a:lnTo>
                <a:lnTo>
                  <a:pt x="0" y="5562048"/>
                </a:lnTo>
                <a:lnTo>
                  <a:pt x="0" y="0"/>
                </a:lnTo>
                <a:close/>
              </a:path>
            </a:pathLst>
          </a:custGeom>
          <a:blipFill>
            <a:blip r:embed="rId1"/>
            <a:stretch>
              <a:fillRect/>
            </a:stretch>
          </a:blipFill>
        </p:spPr>
      </p:sp>
      <p:sp>
        <p:nvSpPr>
          <p:cNvPr id="3" name="TextBox 3"/>
          <p:cNvSpPr txBox="1"/>
          <p:nvPr/>
        </p:nvSpPr>
        <p:spPr>
          <a:xfrm>
            <a:off x="842393" y="499416"/>
            <a:ext cx="6983873" cy="953793"/>
          </a:xfrm>
          <a:prstGeom prst="rect">
            <a:avLst/>
          </a:prstGeom>
        </p:spPr>
        <p:txBody>
          <a:bodyPr lIns="0" tIns="0" rIns="0" bIns="0" rtlCol="0" anchor="t">
            <a:spAutoFit/>
          </a:bodyPr>
          <a:lstStyle/>
          <a:p>
            <a:pPr algn="l">
              <a:lnSpc>
                <a:spcPts val="6485"/>
              </a:lnSpc>
            </a:pPr>
            <a:r>
              <a:rPr lang="en-US" sz="5495">
                <a:solidFill>
                  <a:srgbClr val="866255"/>
                </a:solidFill>
                <a:latin typeface="The Seasons Bold"/>
                <a:ea typeface="The Seasons Bold"/>
                <a:cs typeface="The Seasons Bold"/>
                <a:sym typeface="The Seasons Bold"/>
              </a:rPr>
              <a:t>ALGORITHMS:</a:t>
            </a:r>
            <a:endParaRPr lang="en-US" sz="5495">
              <a:solidFill>
                <a:srgbClr val="866255"/>
              </a:solidFill>
              <a:latin typeface="The Seasons Bold"/>
              <a:ea typeface="The Seasons Bold"/>
              <a:cs typeface="The Seasons Bold"/>
              <a:sym typeface="The Seasons Bold"/>
            </a:endParaRPr>
          </a:p>
        </p:txBody>
      </p:sp>
      <p:sp>
        <p:nvSpPr>
          <p:cNvPr id="4" name="TextBox 4"/>
          <p:cNvSpPr txBox="1"/>
          <p:nvPr/>
        </p:nvSpPr>
        <p:spPr>
          <a:xfrm>
            <a:off x="7826266" y="2691198"/>
            <a:ext cx="9788772" cy="7272427"/>
          </a:xfrm>
          <a:prstGeom prst="rect">
            <a:avLst/>
          </a:prstGeom>
        </p:spPr>
        <p:txBody>
          <a:bodyPr lIns="0" tIns="0" rIns="0" bIns="0" rtlCol="0" anchor="t">
            <a:spAutoFit/>
          </a:bodyPr>
          <a:lstStyle/>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Key Concepts:</a:t>
            </a:r>
            <a:endPar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1.Linear Model:</a:t>
            </a:r>
            <a:r>
              <a:rPr lang="en-US" sz="2435">
                <a:solidFill>
                  <a:srgbClr val="866255"/>
                </a:solidFill>
                <a:latin typeface="Glacial Indifference"/>
                <a:ea typeface="Glacial Indifference"/>
                <a:cs typeface="Glacial Indifference"/>
                <a:sym typeface="Glacial Indifference"/>
              </a:rPr>
              <a:t> Logistic regression starts with a linear equation combining the input features. This equation is similar to that used in linear regression.</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2. Sigmoid Function: </a:t>
            </a:r>
            <a:r>
              <a:rPr lang="en-US" sz="2435">
                <a:solidFill>
                  <a:srgbClr val="866255"/>
                </a:solidFill>
                <a:latin typeface="Glacial Indifference"/>
                <a:ea typeface="Glacial Indifference"/>
                <a:cs typeface="Glacial Indifference"/>
                <a:sym typeface="Glacial Indifference"/>
              </a:rPr>
              <a:t>Unlike linear regression, logistic regression uses the sigmoid function to map the linear output to a probability value between 0 and 1. The sigmoid function is defined as:</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a:ea typeface="Glacial Indifference"/>
                <a:cs typeface="Glacial Indifference"/>
                <a:sym typeface="Glacial Indifference"/>
              </a:rPr>
              <a:t>                               </a:t>
            </a:r>
            <a:r>
              <a:rPr lang="en-US" sz="2435">
                <a:solidFill>
                  <a:srgbClr val="866255"/>
                </a:solidFill>
                <a:latin typeface="Glacial Indifference"/>
                <a:ea typeface="Glacial Indifference"/>
                <a:cs typeface="Glacial Indifference"/>
                <a:sym typeface="Glacial Indifference"/>
              </a:rPr>
              <a:t>σ(z)=1/1+e^-z</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a:ea typeface="Glacial Indifference"/>
                <a:cs typeface="Glacial Indifference"/>
                <a:sym typeface="Glacial Indifference"/>
              </a:rPr>
              <a:t>      where z is the linear combination of input features.</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3. Decision Boundary: </a:t>
            </a:r>
            <a:r>
              <a:rPr lang="en-US" sz="2435">
                <a:solidFill>
                  <a:srgbClr val="866255"/>
                </a:solidFill>
                <a:latin typeface="Glacial Indifference"/>
                <a:ea typeface="Glacial Indifference"/>
                <a:cs typeface="Glacial Indifference"/>
                <a:sym typeface="Glacial Indifference"/>
              </a:rPr>
              <a:t>The predicted probability is converted into a class label using a threshold, typically 0.5. If the probability is greater than 0.5, the input is classified into one class (e.g., 1); otherwise, it’s classified into the other (e.g., 0).</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4.Training: </a:t>
            </a:r>
            <a:r>
              <a:rPr lang="en-US" sz="2435">
                <a:solidFill>
                  <a:srgbClr val="866255"/>
                </a:solidFill>
                <a:latin typeface="Glacial Indifference"/>
                <a:ea typeface="Glacial Indifference"/>
                <a:cs typeface="Glacial Indifference"/>
                <a:sym typeface="Glacial Indifference"/>
              </a:rPr>
              <a:t>The model is trained by minimizing the log-loss function (also known as binary cross-entropy), which measures the difference between the predicted probabilities and the actual class labels.</a:t>
            </a:r>
            <a:endParaRPr lang="en-US" sz="2435">
              <a:solidFill>
                <a:srgbClr val="866255"/>
              </a:solidFill>
              <a:latin typeface="Glacial Indifference"/>
              <a:ea typeface="Glacial Indifference"/>
              <a:cs typeface="Glacial Indifference"/>
              <a:sym typeface="Glacial Indifference"/>
            </a:endParaRPr>
          </a:p>
          <a:p>
            <a:pPr algn="just">
              <a:lnSpc>
                <a:spcPts val="3405"/>
              </a:lnSpc>
            </a:pPr>
          </a:p>
        </p:txBody>
      </p:sp>
      <p:sp>
        <p:nvSpPr>
          <p:cNvPr id="5" name="TextBox 5"/>
          <p:cNvSpPr txBox="1"/>
          <p:nvPr/>
        </p:nvSpPr>
        <p:spPr>
          <a:xfrm>
            <a:off x="345410" y="2407023"/>
            <a:ext cx="5884359" cy="596925"/>
          </a:xfrm>
          <a:prstGeom prst="rect">
            <a:avLst/>
          </a:prstGeom>
        </p:spPr>
        <p:txBody>
          <a:bodyPr lIns="0" tIns="0" rIns="0" bIns="0" rtlCol="0" anchor="t">
            <a:spAutoFit/>
          </a:bodyPr>
          <a:lstStyle/>
          <a:p>
            <a:pPr algn="just">
              <a:lnSpc>
                <a:spcPts val="4900"/>
              </a:lnSpc>
            </a:pPr>
            <a:r>
              <a:rPr lang="en-US" sz="35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(i) LOGISTIC REGRESSION:</a:t>
            </a:r>
            <a:endParaRPr lang="en-US" sz="35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6" name="TextBox 6"/>
          <p:cNvSpPr txBox="1"/>
          <p:nvPr/>
        </p:nvSpPr>
        <p:spPr>
          <a:xfrm>
            <a:off x="6726751" y="764919"/>
            <a:ext cx="10532549" cy="1708779"/>
          </a:xfrm>
          <a:prstGeom prst="rect">
            <a:avLst/>
          </a:prstGeom>
        </p:spPr>
        <p:txBody>
          <a:bodyPr lIns="0" tIns="0" rIns="0" bIns="0" rtlCol="0" anchor="t">
            <a:spAutoFit/>
          </a:bodyPr>
          <a:lstStyle/>
          <a:p>
            <a:pPr algn="just">
              <a:lnSpc>
                <a:spcPts val="3410"/>
              </a:lnSpc>
            </a:pPr>
            <a:r>
              <a:rPr lang="en-US" sz="2435">
                <a:solidFill>
                  <a:srgbClr val="866255"/>
                </a:solidFill>
                <a:latin typeface="Glacial Indifference"/>
                <a:ea typeface="Glacial Indifference"/>
                <a:cs typeface="Glacial Indifference"/>
                <a:sym typeface="Glacial Indifference"/>
              </a:rPr>
              <a:t>Logistic regression is a statistical and machine learning technique used for binary classification problems, where the goal is to predict one of two possible outcomes (e.g., yes/no, 0/1). It’s a type of regression model that estimates the probability that a given input belongs to a particular class.</a:t>
            </a:r>
            <a:endParaRPr lang="en-US" sz="2435">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sp>
        <p:nvSpPr>
          <p:cNvPr id="2" name="Freeform 2"/>
          <p:cNvSpPr/>
          <p:nvPr/>
        </p:nvSpPr>
        <p:spPr>
          <a:xfrm>
            <a:off x="345410" y="2872076"/>
            <a:ext cx="7523083" cy="4328201"/>
          </a:xfrm>
          <a:custGeom>
            <a:avLst/>
            <a:gdLst/>
            <a:ahLst/>
            <a:cxnLst/>
            <a:rect l="l" t="t" r="r" b="b"/>
            <a:pathLst>
              <a:path w="7523083" h="4328201">
                <a:moveTo>
                  <a:pt x="0" y="0"/>
                </a:moveTo>
                <a:lnTo>
                  <a:pt x="7523083" y="0"/>
                </a:lnTo>
                <a:lnTo>
                  <a:pt x="7523083" y="4328201"/>
                </a:lnTo>
                <a:lnTo>
                  <a:pt x="0" y="4328201"/>
                </a:lnTo>
                <a:lnTo>
                  <a:pt x="0" y="0"/>
                </a:lnTo>
                <a:close/>
              </a:path>
            </a:pathLst>
          </a:custGeom>
          <a:blipFill>
            <a:blip r:embed="rId1"/>
            <a:stretch>
              <a:fillRect/>
            </a:stretch>
          </a:blipFill>
        </p:spPr>
      </p:sp>
      <p:sp>
        <p:nvSpPr>
          <p:cNvPr id="3" name="TextBox 3"/>
          <p:cNvSpPr txBox="1"/>
          <p:nvPr/>
        </p:nvSpPr>
        <p:spPr>
          <a:xfrm>
            <a:off x="8172983" y="2555036"/>
            <a:ext cx="9427962" cy="5129302"/>
          </a:xfrm>
          <a:prstGeom prst="rect">
            <a:avLst/>
          </a:prstGeom>
        </p:spPr>
        <p:txBody>
          <a:bodyPr lIns="0" tIns="0" rIns="0" bIns="0" rtlCol="0" anchor="t">
            <a:spAutoFit/>
          </a:bodyPr>
          <a:lstStyle/>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Nodes:</a:t>
            </a:r>
            <a:r>
              <a:rPr lang="en-US" sz="2435">
                <a:solidFill>
                  <a:srgbClr val="866255"/>
                </a:solidFill>
                <a:latin typeface="Glacial Indifference"/>
                <a:ea typeface="Glacial Indifference"/>
                <a:cs typeface="Glacial Indifference"/>
                <a:sym typeface="Glacial Indifference"/>
              </a:rPr>
              <a:t> The tree consists of nodes, where each node represents a feature (or attribute) in the dataset. The root node is the first node, and it represents the most important feature according to a specific criterion.</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Splitting:</a:t>
            </a:r>
            <a:r>
              <a:rPr lang="en-US" sz="2435">
                <a:solidFill>
                  <a:srgbClr val="866255"/>
                </a:solidFill>
                <a:latin typeface="Glacial Indifference"/>
                <a:ea typeface="Glacial Indifference"/>
                <a:cs typeface="Glacial Indifference"/>
                <a:sym typeface="Glacial Indifference"/>
              </a:rPr>
              <a:t> At each node, the dataset is split into subsets based on the value of a feature. The splitting criterion depends</a:t>
            </a:r>
            <a:r>
              <a:rPr lang="en-US" sz="2435">
                <a:solidFill>
                  <a:srgbClr val="866255"/>
                </a:solidFill>
                <a:latin typeface="Glacial Indifference"/>
                <a:ea typeface="Glacial Indifference"/>
                <a:cs typeface="Glacial Indifference"/>
                <a:sym typeface="Glacial Indifference"/>
              </a:rPr>
              <a:t> on the type of probl</a:t>
            </a:r>
            <a:r>
              <a:rPr lang="en-US" sz="2435">
                <a:solidFill>
                  <a:srgbClr val="866255"/>
                </a:solidFill>
                <a:latin typeface="Glacial Indifference"/>
                <a:ea typeface="Glacial Indifference"/>
                <a:cs typeface="Glacial Indifference"/>
                <a:sym typeface="Glacial Indifference"/>
              </a:rPr>
              <a:t>em:</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a:ea typeface="Glacial Indifference"/>
                <a:cs typeface="Glacial Indifference"/>
                <a:sym typeface="Glacial Indifference"/>
              </a:rPr>
              <a:t>For classification, metrics like Gini impurity or information gain (based on entropy) are used to determine the best split.</a:t>
            </a:r>
            <a:endParaRPr lang="en-US" sz="2435">
              <a:solidFill>
                <a:srgbClr val="866255"/>
              </a:solidFill>
              <a:latin typeface="Glacial Indifference"/>
              <a:ea typeface="Glacial Indifference"/>
              <a:cs typeface="Glacial Indifference"/>
              <a:sym typeface="Glacial Indifference"/>
            </a:endParaRPr>
          </a:p>
          <a:p>
            <a:pPr algn="just">
              <a:lnSpc>
                <a:spcPts val="3405"/>
              </a:lnSpc>
            </a:pPr>
            <a:r>
              <a:rPr lang="en-US" sz="2435">
                <a:solidFill>
                  <a:srgbClr val="866255"/>
                </a:solidFill>
                <a:latin typeface="Glacial Indifference"/>
                <a:ea typeface="Glacial Indifference"/>
                <a:cs typeface="Glacial Indifference"/>
                <a:sym typeface="Glacial Indifference"/>
              </a:rPr>
              <a:t>For regression, the variance or mean squared error (MSE) is minimized to determine the splits.</a:t>
            </a:r>
            <a:endParaRPr lang="en-US" sz="2435">
              <a:solidFill>
                <a:srgbClr val="866255"/>
              </a:solidFill>
              <a:latin typeface="Glacial Indifference"/>
              <a:ea typeface="Glacial Indifference"/>
              <a:cs typeface="Glacial Indifference"/>
              <a:sym typeface="Glacial Indifference"/>
            </a:endParaRPr>
          </a:p>
          <a:p>
            <a:pPr algn="just">
              <a:lnSpc>
                <a:spcPts val="3405"/>
              </a:lnSpc>
            </a:pPr>
          </a:p>
        </p:txBody>
      </p:sp>
      <p:sp>
        <p:nvSpPr>
          <p:cNvPr id="4" name="TextBox 4"/>
          <p:cNvSpPr txBox="1"/>
          <p:nvPr/>
        </p:nvSpPr>
        <p:spPr>
          <a:xfrm>
            <a:off x="345410" y="745869"/>
            <a:ext cx="5884359" cy="596925"/>
          </a:xfrm>
          <a:prstGeom prst="rect">
            <a:avLst/>
          </a:prstGeom>
        </p:spPr>
        <p:txBody>
          <a:bodyPr lIns="0" tIns="0" rIns="0" bIns="0" rtlCol="0" anchor="t">
            <a:spAutoFit/>
          </a:bodyPr>
          <a:lstStyle/>
          <a:p>
            <a:pPr algn="just">
              <a:lnSpc>
                <a:spcPts val="4900"/>
              </a:lnSpc>
            </a:pPr>
            <a:r>
              <a:rPr lang="en-US" sz="35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(ii) DECISION TREE:</a:t>
            </a:r>
            <a:endParaRPr lang="en-US" sz="3500">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endParaRPr>
          </a:p>
        </p:txBody>
      </p:sp>
      <p:sp>
        <p:nvSpPr>
          <p:cNvPr id="5" name="TextBox 5"/>
          <p:cNvSpPr txBox="1"/>
          <p:nvPr/>
        </p:nvSpPr>
        <p:spPr>
          <a:xfrm>
            <a:off x="687055" y="1540728"/>
            <a:ext cx="16913890" cy="847285"/>
          </a:xfrm>
          <a:prstGeom prst="rect">
            <a:avLst/>
          </a:prstGeom>
        </p:spPr>
        <p:txBody>
          <a:bodyPr lIns="0" tIns="0" rIns="0" bIns="0" rtlCol="0" anchor="t">
            <a:spAutoFit/>
          </a:bodyPr>
          <a:lstStyle/>
          <a:p>
            <a:pPr algn="just">
              <a:lnSpc>
                <a:spcPts val="3410"/>
              </a:lnSpc>
            </a:pPr>
            <a:r>
              <a:rPr lang="en-US" sz="2435">
                <a:solidFill>
                  <a:srgbClr val="866255"/>
                </a:solidFill>
                <a:latin typeface="Glacial Indifference"/>
                <a:ea typeface="Glacial Indifference"/>
                <a:cs typeface="Glacial Indifference"/>
                <a:sym typeface="Glacial Indifference"/>
              </a:rPr>
              <a:t>A decision tree is a popular and interpretable machine learning algorithm used for both classification and regression tasks. It models decisions and their possible consequences as a tree-like structure, making it easy to understand and visualize.</a:t>
            </a:r>
            <a:endParaRPr lang="en-US" sz="2435">
              <a:solidFill>
                <a:srgbClr val="866255"/>
              </a:solidFill>
              <a:latin typeface="Glacial Indifference"/>
              <a:ea typeface="Glacial Indifference"/>
              <a:cs typeface="Glacial Indifference"/>
              <a:sym typeface="Glacial Indifference"/>
            </a:endParaRPr>
          </a:p>
        </p:txBody>
      </p:sp>
      <p:sp>
        <p:nvSpPr>
          <p:cNvPr id="6" name="TextBox 6"/>
          <p:cNvSpPr txBox="1"/>
          <p:nvPr/>
        </p:nvSpPr>
        <p:spPr>
          <a:xfrm>
            <a:off x="687055" y="7636714"/>
            <a:ext cx="16913890" cy="2557542"/>
          </a:xfrm>
          <a:prstGeom prst="rect">
            <a:avLst/>
          </a:prstGeom>
        </p:spPr>
        <p:txBody>
          <a:bodyPr lIns="0" tIns="0" rIns="0" bIns="0" rtlCol="0" anchor="t">
            <a:spAutoFit/>
          </a:bodyPr>
          <a:lstStyle/>
          <a:p>
            <a:pPr algn="just">
              <a:lnSpc>
                <a:spcPts val="3410"/>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Branches: </a:t>
            </a:r>
            <a:r>
              <a:rPr lang="en-US" sz="2435">
                <a:solidFill>
                  <a:srgbClr val="866255"/>
                </a:solidFill>
                <a:latin typeface="Glacial Indifference"/>
                <a:ea typeface="Glacial Indifference"/>
                <a:cs typeface="Glacial Indifference"/>
                <a:sym typeface="Glacial Indifference"/>
              </a:rPr>
              <a:t>Each branch represents a possible value of the feature and leads to either another decision node or a leaf node.</a:t>
            </a:r>
            <a:endParaRPr lang="en-US" sz="2435">
              <a:solidFill>
                <a:srgbClr val="866255"/>
              </a:solidFill>
              <a:latin typeface="Glacial Indifference"/>
              <a:ea typeface="Glacial Indifference"/>
              <a:cs typeface="Glacial Indifference"/>
              <a:sym typeface="Glacial Indifference"/>
            </a:endParaRPr>
          </a:p>
          <a:p>
            <a:pPr algn="just">
              <a:lnSpc>
                <a:spcPts val="3410"/>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Leaf Nodes:</a:t>
            </a:r>
            <a:r>
              <a:rPr lang="en-US" sz="2435">
                <a:solidFill>
                  <a:srgbClr val="866255"/>
                </a:solidFill>
                <a:latin typeface="Glacial Indifference"/>
                <a:ea typeface="Glacial Indifference"/>
                <a:cs typeface="Glacial Indifference"/>
                <a:sym typeface="Glacial Indifference"/>
              </a:rPr>
              <a:t> Leaf nodes represent the outcome or the final decision. In classification tasks, they contain class labels; in regression, they contain continuous values.</a:t>
            </a:r>
            <a:endParaRPr lang="en-US" sz="2435">
              <a:solidFill>
                <a:srgbClr val="866255"/>
              </a:solidFill>
              <a:latin typeface="Glacial Indifference"/>
              <a:ea typeface="Glacial Indifference"/>
              <a:cs typeface="Glacial Indifference"/>
              <a:sym typeface="Glacial Indifference"/>
            </a:endParaRPr>
          </a:p>
          <a:p>
            <a:pPr algn="just">
              <a:lnSpc>
                <a:spcPts val="3410"/>
              </a:lnSpc>
            </a:pPr>
            <a:r>
              <a:rPr lang="en-US" sz="2435">
                <a:solidFill>
                  <a:srgbClr val="866255"/>
                </a:solidFill>
                <a:latin typeface="Glacial Indifference Bold" panose="00000800000000000000"/>
                <a:ea typeface="Glacial Indifference Bold" panose="00000800000000000000"/>
                <a:cs typeface="Glacial Indifference Bold" panose="00000800000000000000"/>
                <a:sym typeface="Glacial Indifference Bold" panose="00000800000000000000"/>
              </a:rPr>
              <a:t>Decision Path:</a:t>
            </a:r>
            <a:r>
              <a:rPr lang="en-US" sz="2435">
                <a:solidFill>
                  <a:srgbClr val="866255"/>
                </a:solidFill>
                <a:latin typeface="Glacial Indifference"/>
                <a:ea typeface="Glacial Indifference"/>
                <a:cs typeface="Glacial Indifference"/>
                <a:sym typeface="Glacial Indifference"/>
              </a:rPr>
              <a:t> To make a prediction, you follow the path from the root to a leaf, making decisions at each node based on the feature values of the input data.</a:t>
            </a:r>
            <a:endParaRPr lang="en-US" sz="2435">
              <a:solidFill>
                <a:srgbClr val="866255"/>
              </a:solidFill>
              <a:latin typeface="Glacial Indifference"/>
              <a:ea typeface="Glacial Indifference"/>
              <a:cs typeface="Glacial Indifference"/>
              <a:sym typeface="Glacial Indifference"/>
            </a:endParaRPr>
          </a:p>
          <a:p>
            <a:pPr algn="just">
              <a:lnSpc>
                <a:spcPts val="3410"/>
              </a:lnSpc>
            </a:p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0" y="0"/>
            <a:ext cx="2949980" cy="10287000"/>
            <a:chOff x="0" y="0"/>
            <a:chExt cx="3933307" cy="13716000"/>
          </a:xfrm>
        </p:grpSpPr>
        <p:pic>
          <p:nvPicPr>
            <p:cNvPr id="3" name="Picture 3"/>
            <p:cNvPicPr>
              <a:picLocks noChangeAspect="1"/>
            </p:cNvPicPr>
            <p:nvPr/>
          </p:nvPicPr>
          <p:blipFill>
            <a:blip r:embed="rId1"/>
            <a:srcRect l="40447" r="40447"/>
            <a:stretch>
              <a:fillRect/>
            </a:stretch>
          </p:blipFill>
          <p:spPr>
            <a:xfrm>
              <a:off x="0" y="0"/>
              <a:ext cx="3933307" cy="13716000"/>
            </a:xfrm>
            <a:prstGeom prst="rect">
              <a:avLst/>
            </a:prstGeom>
          </p:spPr>
        </p:pic>
      </p:grpSp>
      <p:sp>
        <p:nvSpPr>
          <p:cNvPr id="4" name="Freeform 4"/>
          <p:cNvSpPr/>
          <p:nvPr/>
        </p:nvSpPr>
        <p:spPr>
          <a:xfrm>
            <a:off x="4867256" y="2706801"/>
            <a:ext cx="11841219" cy="5332151"/>
          </a:xfrm>
          <a:custGeom>
            <a:avLst/>
            <a:gdLst/>
            <a:ahLst/>
            <a:cxnLst/>
            <a:rect l="l" t="t" r="r" b="b"/>
            <a:pathLst>
              <a:path w="11841219" h="5332151">
                <a:moveTo>
                  <a:pt x="0" y="0"/>
                </a:moveTo>
                <a:lnTo>
                  <a:pt x="11841219" y="0"/>
                </a:lnTo>
                <a:lnTo>
                  <a:pt x="11841219" y="5332151"/>
                </a:lnTo>
                <a:lnTo>
                  <a:pt x="0" y="5332151"/>
                </a:lnTo>
                <a:lnTo>
                  <a:pt x="0" y="0"/>
                </a:lnTo>
                <a:close/>
              </a:path>
            </a:pathLst>
          </a:custGeom>
          <a:blipFill>
            <a:blip r:embed="rId2"/>
            <a:stretch>
              <a:fillRect/>
            </a:stretch>
          </a:blipFill>
        </p:spPr>
      </p:sp>
      <p:sp>
        <p:nvSpPr>
          <p:cNvPr id="5" name="TextBox 5"/>
          <p:cNvSpPr txBox="1"/>
          <p:nvPr/>
        </p:nvSpPr>
        <p:spPr>
          <a:xfrm>
            <a:off x="6385696" y="1038225"/>
            <a:ext cx="8804339" cy="956413"/>
          </a:xfrm>
          <a:prstGeom prst="rect">
            <a:avLst/>
          </a:prstGeom>
        </p:spPr>
        <p:txBody>
          <a:bodyPr lIns="0" tIns="0" rIns="0" bIns="0" rtlCol="0" anchor="t">
            <a:spAutoFit/>
          </a:bodyPr>
          <a:lstStyle/>
          <a:p>
            <a:pPr algn="l">
              <a:lnSpc>
                <a:spcPts val="7495"/>
              </a:lnSpc>
            </a:pPr>
            <a:r>
              <a:rPr lang="en-US" sz="6350">
                <a:solidFill>
                  <a:srgbClr val="866255"/>
                </a:solidFill>
                <a:latin typeface="Glacial Indifference"/>
                <a:ea typeface="Glacial Indifference"/>
                <a:cs typeface="Glacial Indifference"/>
                <a:sym typeface="Glacial Indifference"/>
              </a:rPr>
              <a:t>SYSTEM ARCHITECTURE</a:t>
            </a:r>
            <a:endParaRPr lang="en-US" sz="6350">
              <a:solidFill>
                <a:srgbClr val="866255"/>
              </a:solidFill>
              <a:latin typeface="Glacial Indifference"/>
              <a:ea typeface="Glacial Indifference"/>
              <a:cs typeface="Glacial Indifference"/>
              <a:sym typeface="Glacial Indifferenc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EE7"/>
        </a:solidFill>
        <a:effectLst/>
      </p:bgPr>
    </p:bg>
    <p:spTree>
      <p:nvGrpSpPr>
        <p:cNvPr id="1" name=""/>
        <p:cNvGrpSpPr/>
        <p:nvPr/>
      </p:nvGrpSpPr>
      <p:grpSpPr>
        <a:xfrm>
          <a:off x="0" y="0"/>
          <a:ext cx="0" cy="0"/>
          <a:chOff x="0" y="0"/>
          <a:chExt cx="0" cy="0"/>
        </a:xfrm>
      </p:grpSpPr>
      <p:grpSp>
        <p:nvGrpSpPr>
          <p:cNvPr id="2" name="Group 2"/>
          <p:cNvGrpSpPr/>
          <p:nvPr/>
        </p:nvGrpSpPr>
        <p:grpSpPr>
          <a:xfrm rot="0">
            <a:off x="0" y="0"/>
            <a:ext cx="2949980" cy="10287000"/>
            <a:chOff x="0" y="0"/>
            <a:chExt cx="3933307" cy="13716000"/>
          </a:xfrm>
        </p:grpSpPr>
        <p:pic>
          <p:nvPicPr>
            <p:cNvPr id="3" name="Picture 3"/>
            <p:cNvPicPr>
              <a:picLocks noChangeAspect="1"/>
            </p:cNvPicPr>
            <p:nvPr/>
          </p:nvPicPr>
          <p:blipFill>
            <a:blip r:embed="rId1"/>
            <a:srcRect l="40447" r="40447"/>
            <a:stretch>
              <a:fillRect/>
            </a:stretch>
          </p:blipFill>
          <p:spPr>
            <a:xfrm>
              <a:off x="0" y="0"/>
              <a:ext cx="3933307" cy="13716000"/>
            </a:xfrm>
            <a:prstGeom prst="rect">
              <a:avLst/>
            </a:prstGeom>
          </p:spPr>
        </p:pic>
      </p:grpSp>
      <p:sp>
        <p:nvSpPr>
          <p:cNvPr id="4" name="TextBox 4"/>
          <p:cNvSpPr txBox="1"/>
          <p:nvPr/>
        </p:nvSpPr>
        <p:spPr>
          <a:xfrm>
            <a:off x="4178186" y="760738"/>
            <a:ext cx="8196427" cy="956413"/>
          </a:xfrm>
          <a:prstGeom prst="rect">
            <a:avLst/>
          </a:prstGeom>
        </p:spPr>
        <p:txBody>
          <a:bodyPr lIns="0" tIns="0" rIns="0" bIns="0" rtlCol="0" anchor="t">
            <a:spAutoFit/>
          </a:bodyPr>
          <a:lstStyle/>
          <a:p>
            <a:pPr algn="l">
              <a:lnSpc>
                <a:spcPts val="7495"/>
              </a:lnSpc>
            </a:pPr>
            <a:r>
              <a:rPr lang="en-US" sz="6350">
                <a:solidFill>
                  <a:srgbClr val="866255"/>
                </a:solidFill>
                <a:latin typeface="Glacial Indifference"/>
                <a:ea typeface="Glacial Indifference"/>
                <a:cs typeface="Glacial Indifference"/>
                <a:sym typeface="Glacial Indifference"/>
              </a:rPr>
              <a:t>Implementation Steps</a:t>
            </a:r>
            <a:endParaRPr lang="en-US" sz="6350">
              <a:solidFill>
                <a:srgbClr val="866255"/>
              </a:solidFill>
              <a:latin typeface="Glacial Indifference"/>
              <a:ea typeface="Glacial Indifference"/>
              <a:cs typeface="Glacial Indifference"/>
              <a:sym typeface="Glacial Indifference"/>
            </a:endParaRPr>
          </a:p>
        </p:txBody>
      </p:sp>
      <p:sp>
        <p:nvSpPr>
          <p:cNvPr id="5" name="TextBox 5"/>
          <p:cNvSpPr txBox="1"/>
          <p:nvPr/>
        </p:nvSpPr>
        <p:spPr>
          <a:xfrm>
            <a:off x="10155535" y="2227874"/>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1.</a:t>
            </a:r>
            <a:endParaRPr lang="en-US" sz="6400">
              <a:solidFill>
                <a:srgbClr val="F4EEE7"/>
              </a:solidFill>
              <a:latin typeface="Glacial Indifference"/>
              <a:ea typeface="Glacial Indifference"/>
              <a:cs typeface="Glacial Indifference"/>
              <a:sym typeface="Glacial Indifference"/>
            </a:endParaRPr>
          </a:p>
        </p:txBody>
      </p:sp>
      <p:sp>
        <p:nvSpPr>
          <p:cNvPr id="6" name="TextBox 6"/>
          <p:cNvSpPr txBox="1"/>
          <p:nvPr/>
        </p:nvSpPr>
        <p:spPr>
          <a:xfrm>
            <a:off x="10155535" y="459548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2.</a:t>
            </a:r>
            <a:endParaRPr lang="en-US" sz="6400">
              <a:solidFill>
                <a:srgbClr val="F4EEE7"/>
              </a:solidFill>
              <a:latin typeface="Glacial Indifference"/>
              <a:ea typeface="Glacial Indifference"/>
              <a:cs typeface="Glacial Indifference"/>
              <a:sym typeface="Glacial Indifference"/>
            </a:endParaRPr>
          </a:p>
        </p:txBody>
      </p:sp>
      <p:sp>
        <p:nvSpPr>
          <p:cNvPr id="7" name="TextBox 7"/>
          <p:cNvSpPr txBox="1"/>
          <p:nvPr/>
        </p:nvSpPr>
        <p:spPr>
          <a:xfrm>
            <a:off x="10155535" y="705029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3.</a:t>
            </a:r>
            <a:endParaRPr lang="en-US" sz="6400">
              <a:solidFill>
                <a:srgbClr val="F4EEE7"/>
              </a:solidFill>
              <a:latin typeface="Glacial Indifference"/>
              <a:ea typeface="Glacial Indifference"/>
              <a:cs typeface="Glacial Indifference"/>
              <a:sym typeface="Glacial Indifference"/>
            </a:endParaRPr>
          </a:p>
        </p:txBody>
      </p:sp>
      <p:sp>
        <p:nvSpPr>
          <p:cNvPr id="8" name="TextBox 8"/>
          <p:cNvSpPr txBox="1"/>
          <p:nvPr/>
        </p:nvSpPr>
        <p:spPr>
          <a:xfrm>
            <a:off x="11153751" y="2448497"/>
            <a:ext cx="5246274" cy="772795"/>
          </a:xfrm>
          <a:prstGeom prst="rect">
            <a:avLst/>
          </a:prstGeom>
        </p:spPr>
        <p:txBody>
          <a:bodyPr lIns="0" tIns="0" rIns="0" bIns="0" rtlCol="0" anchor="t">
            <a:spAutoFit/>
          </a:bodyPr>
          <a:lstStyle/>
          <a:p>
            <a:pPr algn="just">
              <a:lnSpc>
                <a:spcPts val="3080"/>
              </a:lnSpc>
            </a:pPr>
            <a:r>
              <a:rPr lang="en-US" sz="2200">
                <a:solidFill>
                  <a:srgbClr val="F4EEE7"/>
                </a:solidFill>
                <a:latin typeface="Glacial Indifference"/>
                <a:ea typeface="Glacial Indifference"/>
                <a:cs typeface="Glacial Indifference"/>
                <a:sym typeface="Glacial Indifference"/>
              </a:rPr>
              <a:t>Together, the project's vision and mission form the foundation</a:t>
            </a:r>
            <a:endParaRPr lang="en-US" sz="2200">
              <a:solidFill>
                <a:srgbClr val="F4EEE7"/>
              </a:solidFill>
              <a:latin typeface="Glacial Indifference"/>
              <a:ea typeface="Glacial Indifference"/>
              <a:cs typeface="Glacial Indifference"/>
              <a:sym typeface="Glacial Indifference"/>
            </a:endParaRPr>
          </a:p>
        </p:txBody>
      </p:sp>
      <p:sp>
        <p:nvSpPr>
          <p:cNvPr id="9" name="TextBox 9"/>
          <p:cNvSpPr txBox="1"/>
          <p:nvPr/>
        </p:nvSpPr>
        <p:spPr>
          <a:xfrm>
            <a:off x="11153751" y="4804079"/>
            <a:ext cx="5246274" cy="772795"/>
          </a:xfrm>
          <a:prstGeom prst="rect">
            <a:avLst/>
          </a:prstGeom>
        </p:spPr>
        <p:txBody>
          <a:bodyPr lIns="0" tIns="0" rIns="0" bIns="0" rtlCol="0" anchor="t">
            <a:spAutoFit/>
          </a:bodyPr>
          <a:lstStyle/>
          <a:p>
            <a:pPr algn="just">
              <a:lnSpc>
                <a:spcPts val="3080"/>
              </a:lnSpc>
            </a:pPr>
            <a:r>
              <a:rPr lang="en-US" sz="2200">
                <a:solidFill>
                  <a:srgbClr val="F4EEE7"/>
                </a:solidFill>
                <a:latin typeface="Glacial Indifference"/>
                <a:ea typeface="Glacial Indifference"/>
                <a:cs typeface="Glacial Indifference"/>
                <a:sym typeface="Glacial Indifference"/>
              </a:rPr>
              <a:t>Together, the project's vision and mission form the foundation</a:t>
            </a:r>
            <a:endParaRPr lang="en-US" sz="2200">
              <a:solidFill>
                <a:srgbClr val="F4EEE7"/>
              </a:solidFill>
              <a:latin typeface="Glacial Indifference"/>
              <a:ea typeface="Glacial Indifference"/>
              <a:cs typeface="Glacial Indifference"/>
              <a:sym typeface="Glacial Indifference"/>
            </a:endParaRPr>
          </a:p>
        </p:txBody>
      </p:sp>
      <p:sp>
        <p:nvSpPr>
          <p:cNvPr id="10" name="TextBox 10"/>
          <p:cNvSpPr txBox="1"/>
          <p:nvPr/>
        </p:nvSpPr>
        <p:spPr>
          <a:xfrm>
            <a:off x="11153751" y="7159662"/>
            <a:ext cx="5246274" cy="772795"/>
          </a:xfrm>
          <a:prstGeom prst="rect">
            <a:avLst/>
          </a:prstGeom>
        </p:spPr>
        <p:txBody>
          <a:bodyPr lIns="0" tIns="0" rIns="0" bIns="0" rtlCol="0" anchor="t">
            <a:spAutoFit/>
          </a:bodyPr>
          <a:lstStyle/>
          <a:p>
            <a:pPr algn="just">
              <a:lnSpc>
                <a:spcPts val="3080"/>
              </a:lnSpc>
            </a:pPr>
            <a:r>
              <a:rPr lang="en-US" sz="2200">
                <a:solidFill>
                  <a:srgbClr val="F4EEE7"/>
                </a:solidFill>
                <a:latin typeface="Glacial Indifference"/>
                <a:ea typeface="Glacial Indifference"/>
                <a:cs typeface="Glacial Indifference"/>
                <a:sym typeface="Glacial Indifference"/>
              </a:rPr>
              <a:t>Together, the project's vision and mission form the foundation</a:t>
            </a:r>
            <a:endParaRPr lang="en-US" sz="2200">
              <a:solidFill>
                <a:srgbClr val="F4EEE7"/>
              </a:solidFill>
              <a:latin typeface="Glacial Indifference"/>
              <a:ea typeface="Glacial Indifference"/>
              <a:cs typeface="Glacial Indifference"/>
              <a:sym typeface="Glacial Indifference"/>
            </a:endParaRPr>
          </a:p>
        </p:txBody>
      </p:sp>
      <p:grpSp>
        <p:nvGrpSpPr>
          <p:cNvPr id="11" name="Group 11"/>
          <p:cNvGrpSpPr/>
          <p:nvPr/>
        </p:nvGrpSpPr>
        <p:grpSpPr>
          <a:xfrm rot="0">
            <a:off x="3366955" y="2071262"/>
            <a:ext cx="6788581" cy="1150030"/>
            <a:chOff x="0" y="0"/>
            <a:chExt cx="1787939" cy="302889"/>
          </a:xfrm>
        </p:grpSpPr>
        <p:sp>
          <p:nvSpPr>
            <p:cNvPr id="12" name="Freeform 12"/>
            <p:cNvSpPr/>
            <p:nvPr/>
          </p:nvSpPr>
          <p:spPr>
            <a:xfrm>
              <a:off x="0" y="0"/>
              <a:ext cx="1787939" cy="302889"/>
            </a:xfrm>
            <a:custGeom>
              <a:avLst/>
              <a:gdLst/>
              <a:ahLst/>
              <a:cxnLst/>
              <a:rect l="l" t="t" r="r" b="b"/>
              <a:pathLst>
                <a:path w="1787939" h="302889">
                  <a:moveTo>
                    <a:pt x="0" y="0"/>
                  </a:moveTo>
                  <a:lnTo>
                    <a:pt x="1787939" y="0"/>
                  </a:lnTo>
                  <a:lnTo>
                    <a:pt x="1787939" y="302889"/>
                  </a:lnTo>
                  <a:lnTo>
                    <a:pt x="0" y="302889"/>
                  </a:lnTo>
                  <a:close/>
                </a:path>
              </a:pathLst>
            </a:custGeom>
            <a:solidFill>
              <a:srgbClr val="AD947E"/>
            </a:solidFill>
          </p:spPr>
        </p:sp>
        <p:sp>
          <p:nvSpPr>
            <p:cNvPr id="13" name="TextBox 13"/>
            <p:cNvSpPr txBox="1"/>
            <p:nvPr/>
          </p:nvSpPr>
          <p:spPr>
            <a:xfrm>
              <a:off x="0" y="-38100"/>
              <a:ext cx="1787939" cy="340989"/>
            </a:xfrm>
            <a:prstGeom prst="rect">
              <a:avLst/>
            </a:prstGeom>
          </p:spPr>
          <p:txBody>
            <a:bodyPr lIns="50800" tIns="50800" rIns="50800" bIns="50800" rtlCol="0" anchor="ctr"/>
            <a:lstStyle/>
            <a:p>
              <a:pPr algn="ctr">
                <a:lnSpc>
                  <a:spcPts val="2660"/>
                </a:lnSpc>
              </a:pPr>
            </a:p>
          </p:txBody>
        </p:sp>
      </p:grpSp>
      <p:sp>
        <p:nvSpPr>
          <p:cNvPr id="14" name="TextBox 14"/>
          <p:cNvSpPr txBox="1"/>
          <p:nvPr/>
        </p:nvSpPr>
        <p:spPr>
          <a:xfrm>
            <a:off x="3596944" y="491979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1.</a:t>
            </a:r>
            <a:endParaRPr lang="en-US" sz="6400">
              <a:solidFill>
                <a:srgbClr val="F4EEE7"/>
              </a:solidFill>
              <a:latin typeface="Glacial Indifference"/>
              <a:ea typeface="Glacial Indifference"/>
              <a:cs typeface="Glacial Indifference"/>
              <a:sym typeface="Glacial Indifference"/>
            </a:endParaRPr>
          </a:p>
        </p:txBody>
      </p:sp>
      <p:sp>
        <p:nvSpPr>
          <p:cNvPr id="15" name="TextBox 15"/>
          <p:cNvSpPr txBox="1"/>
          <p:nvPr/>
        </p:nvSpPr>
        <p:spPr>
          <a:xfrm>
            <a:off x="4466330" y="2438972"/>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Importing Libraries</a:t>
            </a:r>
            <a:endParaRPr lang="en-US" sz="2805">
              <a:solidFill>
                <a:srgbClr val="F4EEE7"/>
              </a:solidFill>
              <a:latin typeface="Glacial Indifference"/>
              <a:ea typeface="Glacial Indifference"/>
              <a:cs typeface="Glacial Indifference"/>
              <a:sym typeface="Glacial Indifference"/>
            </a:endParaRPr>
          </a:p>
        </p:txBody>
      </p:sp>
      <p:grpSp>
        <p:nvGrpSpPr>
          <p:cNvPr id="16" name="Group 16"/>
          <p:cNvGrpSpPr/>
          <p:nvPr/>
        </p:nvGrpSpPr>
        <p:grpSpPr>
          <a:xfrm rot="0">
            <a:off x="3366955" y="3437678"/>
            <a:ext cx="6788581" cy="1181257"/>
            <a:chOff x="0" y="0"/>
            <a:chExt cx="1787939" cy="311113"/>
          </a:xfrm>
        </p:grpSpPr>
        <p:sp>
          <p:nvSpPr>
            <p:cNvPr id="17" name="Freeform 17"/>
            <p:cNvSpPr/>
            <p:nvPr/>
          </p:nvSpPr>
          <p:spPr>
            <a:xfrm>
              <a:off x="0" y="0"/>
              <a:ext cx="1787939" cy="311113"/>
            </a:xfrm>
            <a:custGeom>
              <a:avLst/>
              <a:gdLst/>
              <a:ahLst/>
              <a:cxnLst/>
              <a:rect l="l" t="t" r="r" b="b"/>
              <a:pathLst>
                <a:path w="1787939" h="311113">
                  <a:moveTo>
                    <a:pt x="0" y="0"/>
                  </a:moveTo>
                  <a:lnTo>
                    <a:pt x="1787939" y="0"/>
                  </a:lnTo>
                  <a:lnTo>
                    <a:pt x="1787939" y="311113"/>
                  </a:lnTo>
                  <a:lnTo>
                    <a:pt x="0" y="311113"/>
                  </a:lnTo>
                  <a:close/>
                </a:path>
              </a:pathLst>
            </a:custGeom>
            <a:solidFill>
              <a:srgbClr val="AD947E"/>
            </a:solidFill>
          </p:spPr>
        </p:sp>
        <p:sp>
          <p:nvSpPr>
            <p:cNvPr id="18" name="TextBox 18"/>
            <p:cNvSpPr txBox="1"/>
            <p:nvPr/>
          </p:nvSpPr>
          <p:spPr>
            <a:xfrm>
              <a:off x="0" y="-38100"/>
              <a:ext cx="1787939" cy="349213"/>
            </a:xfrm>
            <a:prstGeom prst="rect">
              <a:avLst/>
            </a:prstGeom>
          </p:spPr>
          <p:txBody>
            <a:bodyPr lIns="50800" tIns="50800" rIns="50800" bIns="50800" rtlCol="0" anchor="ctr"/>
            <a:lstStyle/>
            <a:p>
              <a:pPr algn="ctr">
                <a:lnSpc>
                  <a:spcPts val="2660"/>
                </a:lnSpc>
              </a:pPr>
            </a:p>
          </p:txBody>
        </p:sp>
      </p:grpSp>
      <p:grpSp>
        <p:nvGrpSpPr>
          <p:cNvPr id="19" name="Group 19"/>
          <p:cNvGrpSpPr/>
          <p:nvPr/>
        </p:nvGrpSpPr>
        <p:grpSpPr>
          <a:xfrm rot="0">
            <a:off x="3398427" y="4904685"/>
            <a:ext cx="6788581" cy="1158696"/>
            <a:chOff x="0" y="0"/>
            <a:chExt cx="1787939" cy="305171"/>
          </a:xfrm>
        </p:grpSpPr>
        <p:sp>
          <p:nvSpPr>
            <p:cNvPr id="20" name="Freeform 20"/>
            <p:cNvSpPr/>
            <p:nvPr/>
          </p:nvSpPr>
          <p:spPr>
            <a:xfrm>
              <a:off x="0" y="0"/>
              <a:ext cx="1787939" cy="305171"/>
            </a:xfrm>
            <a:custGeom>
              <a:avLst/>
              <a:gdLst/>
              <a:ahLst/>
              <a:cxnLst/>
              <a:rect l="l" t="t" r="r" b="b"/>
              <a:pathLst>
                <a:path w="1787939" h="305171">
                  <a:moveTo>
                    <a:pt x="0" y="0"/>
                  </a:moveTo>
                  <a:lnTo>
                    <a:pt x="1787939" y="0"/>
                  </a:lnTo>
                  <a:lnTo>
                    <a:pt x="1787939" y="305171"/>
                  </a:lnTo>
                  <a:lnTo>
                    <a:pt x="0" y="305171"/>
                  </a:lnTo>
                  <a:close/>
                </a:path>
              </a:pathLst>
            </a:custGeom>
            <a:solidFill>
              <a:srgbClr val="AD947E"/>
            </a:solidFill>
          </p:spPr>
        </p:sp>
        <p:sp>
          <p:nvSpPr>
            <p:cNvPr id="21" name="TextBox 21"/>
            <p:cNvSpPr txBox="1"/>
            <p:nvPr/>
          </p:nvSpPr>
          <p:spPr>
            <a:xfrm>
              <a:off x="0" y="-38100"/>
              <a:ext cx="1787939" cy="343271"/>
            </a:xfrm>
            <a:prstGeom prst="rect">
              <a:avLst/>
            </a:prstGeom>
          </p:spPr>
          <p:txBody>
            <a:bodyPr lIns="50800" tIns="50800" rIns="50800" bIns="50800" rtlCol="0" anchor="ctr"/>
            <a:lstStyle/>
            <a:p>
              <a:pPr algn="ctr">
                <a:lnSpc>
                  <a:spcPts val="2660"/>
                </a:lnSpc>
              </a:pPr>
            </a:p>
          </p:txBody>
        </p:sp>
      </p:grpSp>
      <p:grpSp>
        <p:nvGrpSpPr>
          <p:cNvPr id="22" name="Group 22"/>
          <p:cNvGrpSpPr/>
          <p:nvPr/>
        </p:nvGrpSpPr>
        <p:grpSpPr>
          <a:xfrm rot="0">
            <a:off x="3398427" y="6458264"/>
            <a:ext cx="6757108" cy="1264525"/>
            <a:chOff x="0" y="0"/>
            <a:chExt cx="1779650" cy="333044"/>
          </a:xfrm>
        </p:grpSpPr>
        <p:sp>
          <p:nvSpPr>
            <p:cNvPr id="23" name="Freeform 23"/>
            <p:cNvSpPr/>
            <p:nvPr/>
          </p:nvSpPr>
          <p:spPr>
            <a:xfrm>
              <a:off x="0" y="0"/>
              <a:ext cx="1779650" cy="333044"/>
            </a:xfrm>
            <a:custGeom>
              <a:avLst/>
              <a:gdLst/>
              <a:ahLst/>
              <a:cxnLst/>
              <a:rect l="l" t="t" r="r" b="b"/>
              <a:pathLst>
                <a:path w="1779650" h="333044">
                  <a:moveTo>
                    <a:pt x="0" y="0"/>
                  </a:moveTo>
                  <a:lnTo>
                    <a:pt x="1779650" y="0"/>
                  </a:lnTo>
                  <a:lnTo>
                    <a:pt x="1779650" y="333044"/>
                  </a:lnTo>
                  <a:lnTo>
                    <a:pt x="0" y="333044"/>
                  </a:lnTo>
                  <a:close/>
                </a:path>
              </a:pathLst>
            </a:custGeom>
            <a:solidFill>
              <a:srgbClr val="AD947E"/>
            </a:solidFill>
          </p:spPr>
        </p:sp>
        <p:sp>
          <p:nvSpPr>
            <p:cNvPr id="24" name="TextBox 24"/>
            <p:cNvSpPr txBox="1"/>
            <p:nvPr/>
          </p:nvSpPr>
          <p:spPr>
            <a:xfrm>
              <a:off x="0" y="-38100"/>
              <a:ext cx="1779650" cy="371144"/>
            </a:xfrm>
            <a:prstGeom prst="rect">
              <a:avLst/>
            </a:prstGeom>
          </p:spPr>
          <p:txBody>
            <a:bodyPr lIns="50800" tIns="50800" rIns="50800" bIns="50800" rtlCol="0" anchor="ctr"/>
            <a:lstStyle/>
            <a:p>
              <a:pPr algn="ctr">
                <a:lnSpc>
                  <a:spcPts val="2660"/>
                </a:lnSpc>
              </a:pPr>
            </a:p>
          </p:txBody>
        </p:sp>
      </p:grpSp>
      <p:grpSp>
        <p:nvGrpSpPr>
          <p:cNvPr id="25" name="Group 25"/>
          <p:cNvGrpSpPr/>
          <p:nvPr/>
        </p:nvGrpSpPr>
        <p:grpSpPr>
          <a:xfrm rot="0">
            <a:off x="3398427" y="8078325"/>
            <a:ext cx="6757108" cy="1179975"/>
            <a:chOff x="0" y="0"/>
            <a:chExt cx="1779650" cy="310775"/>
          </a:xfrm>
        </p:grpSpPr>
        <p:sp>
          <p:nvSpPr>
            <p:cNvPr id="26" name="Freeform 26"/>
            <p:cNvSpPr/>
            <p:nvPr/>
          </p:nvSpPr>
          <p:spPr>
            <a:xfrm>
              <a:off x="0" y="0"/>
              <a:ext cx="1779650" cy="310775"/>
            </a:xfrm>
            <a:custGeom>
              <a:avLst/>
              <a:gdLst/>
              <a:ahLst/>
              <a:cxnLst/>
              <a:rect l="l" t="t" r="r" b="b"/>
              <a:pathLst>
                <a:path w="1779650" h="310775">
                  <a:moveTo>
                    <a:pt x="0" y="0"/>
                  </a:moveTo>
                  <a:lnTo>
                    <a:pt x="1779650" y="0"/>
                  </a:lnTo>
                  <a:lnTo>
                    <a:pt x="1779650" y="310775"/>
                  </a:lnTo>
                  <a:lnTo>
                    <a:pt x="0" y="310775"/>
                  </a:lnTo>
                  <a:close/>
                </a:path>
              </a:pathLst>
            </a:custGeom>
            <a:solidFill>
              <a:srgbClr val="AD947E"/>
            </a:solidFill>
          </p:spPr>
        </p:sp>
        <p:sp>
          <p:nvSpPr>
            <p:cNvPr id="27" name="TextBox 27"/>
            <p:cNvSpPr txBox="1"/>
            <p:nvPr/>
          </p:nvSpPr>
          <p:spPr>
            <a:xfrm>
              <a:off x="0" y="-38100"/>
              <a:ext cx="1779650" cy="348875"/>
            </a:xfrm>
            <a:prstGeom prst="rect">
              <a:avLst/>
            </a:prstGeom>
          </p:spPr>
          <p:txBody>
            <a:bodyPr lIns="50800" tIns="50800" rIns="50800" bIns="50800" rtlCol="0" anchor="ctr"/>
            <a:lstStyle/>
            <a:p>
              <a:pPr algn="ctr">
                <a:lnSpc>
                  <a:spcPts val="2660"/>
                </a:lnSpc>
              </a:pPr>
            </a:p>
          </p:txBody>
        </p:sp>
      </p:grpSp>
      <p:grpSp>
        <p:nvGrpSpPr>
          <p:cNvPr id="28" name="Group 28"/>
          <p:cNvGrpSpPr/>
          <p:nvPr/>
        </p:nvGrpSpPr>
        <p:grpSpPr>
          <a:xfrm rot="0">
            <a:off x="10574635" y="4838857"/>
            <a:ext cx="6788581" cy="1334175"/>
            <a:chOff x="0" y="0"/>
            <a:chExt cx="1787939" cy="351388"/>
          </a:xfrm>
        </p:grpSpPr>
        <p:sp>
          <p:nvSpPr>
            <p:cNvPr id="29" name="Freeform 29"/>
            <p:cNvSpPr/>
            <p:nvPr/>
          </p:nvSpPr>
          <p:spPr>
            <a:xfrm>
              <a:off x="0" y="0"/>
              <a:ext cx="1787939" cy="351388"/>
            </a:xfrm>
            <a:custGeom>
              <a:avLst/>
              <a:gdLst/>
              <a:ahLst/>
              <a:cxnLst/>
              <a:rect l="l" t="t" r="r" b="b"/>
              <a:pathLst>
                <a:path w="1787939" h="351388">
                  <a:moveTo>
                    <a:pt x="0" y="0"/>
                  </a:moveTo>
                  <a:lnTo>
                    <a:pt x="1787939" y="0"/>
                  </a:lnTo>
                  <a:lnTo>
                    <a:pt x="1787939" y="351388"/>
                  </a:lnTo>
                  <a:lnTo>
                    <a:pt x="0" y="351388"/>
                  </a:lnTo>
                  <a:close/>
                </a:path>
              </a:pathLst>
            </a:custGeom>
            <a:solidFill>
              <a:srgbClr val="AD947E"/>
            </a:solidFill>
          </p:spPr>
        </p:sp>
        <p:sp>
          <p:nvSpPr>
            <p:cNvPr id="30" name="TextBox 30"/>
            <p:cNvSpPr txBox="1"/>
            <p:nvPr/>
          </p:nvSpPr>
          <p:spPr>
            <a:xfrm>
              <a:off x="0" y="-38100"/>
              <a:ext cx="1787939" cy="389488"/>
            </a:xfrm>
            <a:prstGeom prst="rect">
              <a:avLst/>
            </a:prstGeom>
          </p:spPr>
          <p:txBody>
            <a:bodyPr lIns="50800" tIns="50800" rIns="50800" bIns="50800" rtlCol="0" anchor="ctr"/>
            <a:lstStyle/>
            <a:p>
              <a:pPr algn="ctr">
                <a:lnSpc>
                  <a:spcPts val="2660"/>
                </a:lnSpc>
              </a:pPr>
            </a:p>
          </p:txBody>
        </p:sp>
      </p:grpSp>
      <p:grpSp>
        <p:nvGrpSpPr>
          <p:cNvPr id="31" name="Group 31"/>
          <p:cNvGrpSpPr/>
          <p:nvPr/>
        </p:nvGrpSpPr>
        <p:grpSpPr>
          <a:xfrm rot="0">
            <a:off x="10574635" y="3437678"/>
            <a:ext cx="6788581" cy="1181257"/>
            <a:chOff x="0" y="0"/>
            <a:chExt cx="1787939" cy="311113"/>
          </a:xfrm>
        </p:grpSpPr>
        <p:sp>
          <p:nvSpPr>
            <p:cNvPr id="32" name="Freeform 32"/>
            <p:cNvSpPr/>
            <p:nvPr/>
          </p:nvSpPr>
          <p:spPr>
            <a:xfrm>
              <a:off x="0" y="0"/>
              <a:ext cx="1787939" cy="311113"/>
            </a:xfrm>
            <a:custGeom>
              <a:avLst/>
              <a:gdLst/>
              <a:ahLst/>
              <a:cxnLst/>
              <a:rect l="l" t="t" r="r" b="b"/>
              <a:pathLst>
                <a:path w="1787939" h="311113">
                  <a:moveTo>
                    <a:pt x="0" y="0"/>
                  </a:moveTo>
                  <a:lnTo>
                    <a:pt x="1787939" y="0"/>
                  </a:lnTo>
                  <a:lnTo>
                    <a:pt x="1787939" y="311113"/>
                  </a:lnTo>
                  <a:lnTo>
                    <a:pt x="0" y="311113"/>
                  </a:lnTo>
                  <a:close/>
                </a:path>
              </a:pathLst>
            </a:custGeom>
            <a:solidFill>
              <a:srgbClr val="AD947E"/>
            </a:solidFill>
          </p:spPr>
        </p:sp>
        <p:sp>
          <p:nvSpPr>
            <p:cNvPr id="33" name="TextBox 33"/>
            <p:cNvSpPr txBox="1"/>
            <p:nvPr/>
          </p:nvSpPr>
          <p:spPr>
            <a:xfrm>
              <a:off x="0" y="-38100"/>
              <a:ext cx="1787939" cy="349213"/>
            </a:xfrm>
            <a:prstGeom prst="rect">
              <a:avLst/>
            </a:prstGeom>
          </p:spPr>
          <p:txBody>
            <a:bodyPr lIns="50800" tIns="50800" rIns="50800" bIns="50800" rtlCol="0" anchor="ctr"/>
            <a:lstStyle/>
            <a:p>
              <a:pPr algn="ctr">
                <a:lnSpc>
                  <a:spcPts val="2660"/>
                </a:lnSpc>
              </a:pPr>
            </a:p>
          </p:txBody>
        </p:sp>
      </p:grpSp>
      <p:grpSp>
        <p:nvGrpSpPr>
          <p:cNvPr id="34" name="Group 34"/>
          <p:cNvGrpSpPr/>
          <p:nvPr/>
        </p:nvGrpSpPr>
        <p:grpSpPr>
          <a:xfrm rot="0">
            <a:off x="10574635" y="2013608"/>
            <a:ext cx="6788581" cy="1181257"/>
            <a:chOff x="0" y="0"/>
            <a:chExt cx="1787939" cy="311113"/>
          </a:xfrm>
        </p:grpSpPr>
        <p:sp>
          <p:nvSpPr>
            <p:cNvPr id="35" name="Freeform 35"/>
            <p:cNvSpPr/>
            <p:nvPr/>
          </p:nvSpPr>
          <p:spPr>
            <a:xfrm>
              <a:off x="0" y="0"/>
              <a:ext cx="1787939" cy="311113"/>
            </a:xfrm>
            <a:custGeom>
              <a:avLst/>
              <a:gdLst/>
              <a:ahLst/>
              <a:cxnLst/>
              <a:rect l="l" t="t" r="r" b="b"/>
              <a:pathLst>
                <a:path w="1787939" h="311113">
                  <a:moveTo>
                    <a:pt x="0" y="0"/>
                  </a:moveTo>
                  <a:lnTo>
                    <a:pt x="1787939" y="0"/>
                  </a:lnTo>
                  <a:lnTo>
                    <a:pt x="1787939" y="311113"/>
                  </a:lnTo>
                  <a:lnTo>
                    <a:pt x="0" y="311113"/>
                  </a:lnTo>
                  <a:close/>
                </a:path>
              </a:pathLst>
            </a:custGeom>
            <a:solidFill>
              <a:srgbClr val="AD947E"/>
            </a:solidFill>
          </p:spPr>
        </p:sp>
        <p:sp>
          <p:nvSpPr>
            <p:cNvPr id="36" name="TextBox 36"/>
            <p:cNvSpPr txBox="1"/>
            <p:nvPr/>
          </p:nvSpPr>
          <p:spPr>
            <a:xfrm>
              <a:off x="0" y="-38100"/>
              <a:ext cx="1787939" cy="349213"/>
            </a:xfrm>
            <a:prstGeom prst="rect">
              <a:avLst/>
            </a:prstGeom>
          </p:spPr>
          <p:txBody>
            <a:bodyPr lIns="50800" tIns="50800" rIns="50800" bIns="50800" rtlCol="0" anchor="ctr"/>
            <a:lstStyle/>
            <a:p>
              <a:pPr algn="ctr">
                <a:lnSpc>
                  <a:spcPts val="2660"/>
                </a:lnSpc>
              </a:pPr>
            </a:p>
          </p:txBody>
        </p:sp>
      </p:grpSp>
      <p:grpSp>
        <p:nvGrpSpPr>
          <p:cNvPr id="37" name="Group 37"/>
          <p:cNvGrpSpPr/>
          <p:nvPr/>
        </p:nvGrpSpPr>
        <p:grpSpPr>
          <a:xfrm rot="0">
            <a:off x="10603210" y="8078325"/>
            <a:ext cx="6788581" cy="1158696"/>
            <a:chOff x="0" y="0"/>
            <a:chExt cx="1787939" cy="305171"/>
          </a:xfrm>
        </p:grpSpPr>
        <p:sp>
          <p:nvSpPr>
            <p:cNvPr id="38" name="Freeform 38"/>
            <p:cNvSpPr/>
            <p:nvPr/>
          </p:nvSpPr>
          <p:spPr>
            <a:xfrm>
              <a:off x="0" y="0"/>
              <a:ext cx="1787939" cy="305171"/>
            </a:xfrm>
            <a:custGeom>
              <a:avLst/>
              <a:gdLst/>
              <a:ahLst/>
              <a:cxnLst/>
              <a:rect l="l" t="t" r="r" b="b"/>
              <a:pathLst>
                <a:path w="1787939" h="305171">
                  <a:moveTo>
                    <a:pt x="0" y="0"/>
                  </a:moveTo>
                  <a:lnTo>
                    <a:pt x="1787939" y="0"/>
                  </a:lnTo>
                  <a:lnTo>
                    <a:pt x="1787939" y="305171"/>
                  </a:lnTo>
                  <a:lnTo>
                    <a:pt x="0" y="305171"/>
                  </a:lnTo>
                  <a:close/>
                </a:path>
              </a:pathLst>
            </a:custGeom>
            <a:solidFill>
              <a:srgbClr val="AD947E"/>
            </a:solidFill>
          </p:spPr>
        </p:sp>
        <p:sp>
          <p:nvSpPr>
            <p:cNvPr id="39" name="TextBox 39"/>
            <p:cNvSpPr txBox="1"/>
            <p:nvPr/>
          </p:nvSpPr>
          <p:spPr>
            <a:xfrm>
              <a:off x="0" y="-38100"/>
              <a:ext cx="1787939" cy="343271"/>
            </a:xfrm>
            <a:prstGeom prst="rect">
              <a:avLst/>
            </a:prstGeom>
          </p:spPr>
          <p:txBody>
            <a:bodyPr lIns="50800" tIns="50800" rIns="50800" bIns="50800" rtlCol="0" anchor="ctr"/>
            <a:lstStyle/>
            <a:p>
              <a:pPr algn="ctr">
                <a:lnSpc>
                  <a:spcPts val="2660"/>
                </a:lnSpc>
              </a:pPr>
            </a:p>
          </p:txBody>
        </p:sp>
      </p:grpSp>
      <p:grpSp>
        <p:nvGrpSpPr>
          <p:cNvPr id="40" name="Group 40"/>
          <p:cNvGrpSpPr/>
          <p:nvPr/>
        </p:nvGrpSpPr>
        <p:grpSpPr>
          <a:xfrm rot="0">
            <a:off x="10574635" y="6510404"/>
            <a:ext cx="6788581" cy="1158696"/>
            <a:chOff x="0" y="0"/>
            <a:chExt cx="1787939" cy="305171"/>
          </a:xfrm>
        </p:grpSpPr>
        <p:sp>
          <p:nvSpPr>
            <p:cNvPr id="41" name="Freeform 41"/>
            <p:cNvSpPr/>
            <p:nvPr/>
          </p:nvSpPr>
          <p:spPr>
            <a:xfrm>
              <a:off x="0" y="0"/>
              <a:ext cx="1787939" cy="305171"/>
            </a:xfrm>
            <a:custGeom>
              <a:avLst/>
              <a:gdLst/>
              <a:ahLst/>
              <a:cxnLst/>
              <a:rect l="l" t="t" r="r" b="b"/>
              <a:pathLst>
                <a:path w="1787939" h="305171">
                  <a:moveTo>
                    <a:pt x="0" y="0"/>
                  </a:moveTo>
                  <a:lnTo>
                    <a:pt x="1787939" y="0"/>
                  </a:lnTo>
                  <a:lnTo>
                    <a:pt x="1787939" y="305171"/>
                  </a:lnTo>
                  <a:lnTo>
                    <a:pt x="0" y="305171"/>
                  </a:lnTo>
                  <a:close/>
                </a:path>
              </a:pathLst>
            </a:custGeom>
            <a:solidFill>
              <a:srgbClr val="AD947E"/>
            </a:solidFill>
          </p:spPr>
        </p:sp>
        <p:sp>
          <p:nvSpPr>
            <p:cNvPr id="42" name="TextBox 42"/>
            <p:cNvSpPr txBox="1"/>
            <p:nvPr/>
          </p:nvSpPr>
          <p:spPr>
            <a:xfrm>
              <a:off x="0" y="-38100"/>
              <a:ext cx="1787939" cy="343271"/>
            </a:xfrm>
            <a:prstGeom prst="rect">
              <a:avLst/>
            </a:prstGeom>
          </p:spPr>
          <p:txBody>
            <a:bodyPr lIns="50800" tIns="50800" rIns="50800" bIns="50800" rtlCol="0" anchor="ctr"/>
            <a:lstStyle/>
            <a:p>
              <a:pPr algn="ctr">
                <a:lnSpc>
                  <a:spcPts val="2660"/>
                </a:lnSpc>
              </a:pPr>
            </a:p>
          </p:txBody>
        </p:sp>
      </p:grpSp>
      <p:sp>
        <p:nvSpPr>
          <p:cNvPr id="43" name="TextBox 43"/>
          <p:cNvSpPr txBox="1"/>
          <p:nvPr/>
        </p:nvSpPr>
        <p:spPr>
          <a:xfrm>
            <a:off x="4466330" y="3757871"/>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Importing Dataset</a:t>
            </a:r>
            <a:endParaRPr lang="en-US" sz="2805">
              <a:solidFill>
                <a:srgbClr val="F4EEE7"/>
              </a:solidFill>
              <a:latin typeface="Glacial Indifference"/>
              <a:ea typeface="Glacial Indifference"/>
              <a:cs typeface="Glacial Indifference"/>
              <a:sym typeface="Glacial Indifference"/>
            </a:endParaRPr>
          </a:p>
        </p:txBody>
      </p:sp>
      <p:sp>
        <p:nvSpPr>
          <p:cNvPr id="44" name="TextBox 44"/>
          <p:cNvSpPr txBox="1"/>
          <p:nvPr/>
        </p:nvSpPr>
        <p:spPr>
          <a:xfrm>
            <a:off x="4178186" y="5235509"/>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Exploring and Modifying the Dataset</a:t>
            </a:r>
            <a:endParaRPr lang="en-US" sz="2805">
              <a:solidFill>
                <a:srgbClr val="F4EEE7"/>
              </a:solidFill>
              <a:latin typeface="Glacial Indifference"/>
              <a:ea typeface="Glacial Indifference"/>
              <a:cs typeface="Glacial Indifference"/>
              <a:sym typeface="Glacial Indifference"/>
            </a:endParaRPr>
          </a:p>
        </p:txBody>
      </p:sp>
      <p:sp>
        <p:nvSpPr>
          <p:cNvPr id="45" name="TextBox 45"/>
          <p:cNvSpPr txBox="1"/>
          <p:nvPr/>
        </p:nvSpPr>
        <p:spPr>
          <a:xfrm>
            <a:off x="4466330" y="6820091"/>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Preparing Data for Manual Testing</a:t>
            </a:r>
            <a:endParaRPr lang="en-US" sz="2805">
              <a:solidFill>
                <a:srgbClr val="F4EEE7"/>
              </a:solidFill>
              <a:latin typeface="Glacial Indifference"/>
              <a:ea typeface="Glacial Indifference"/>
              <a:cs typeface="Glacial Indifference"/>
              <a:sym typeface="Glacial Indifference"/>
            </a:endParaRPr>
          </a:p>
        </p:txBody>
      </p:sp>
      <p:sp>
        <p:nvSpPr>
          <p:cNvPr id="46" name="TextBox 46"/>
          <p:cNvSpPr txBox="1"/>
          <p:nvPr/>
        </p:nvSpPr>
        <p:spPr>
          <a:xfrm>
            <a:off x="4466330" y="8335532"/>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Merging Datasets</a:t>
            </a:r>
            <a:endParaRPr lang="en-US" sz="2805">
              <a:solidFill>
                <a:srgbClr val="F4EEE7"/>
              </a:solidFill>
              <a:latin typeface="Glacial Indifference"/>
              <a:ea typeface="Glacial Indifference"/>
              <a:cs typeface="Glacial Indifference"/>
              <a:sym typeface="Glacial Indifference"/>
            </a:endParaRPr>
          </a:p>
        </p:txBody>
      </p:sp>
      <p:sp>
        <p:nvSpPr>
          <p:cNvPr id="47" name="TextBox 47"/>
          <p:cNvSpPr txBox="1"/>
          <p:nvPr/>
        </p:nvSpPr>
        <p:spPr>
          <a:xfrm>
            <a:off x="11600579" y="2306978"/>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Data Shuffling and Cleaning</a:t>
            </a:r>
            <a:endParaRPr lang="en-US" sz="2805">
              <a:solidFill>
                <a:srgbClr val="F4EEE7"/>
              </a:solidFill>
              <a:latin typeface="Glacial Indifference"/>
              <a:ea typeface="Glacial Indifference"/>
              <a:cs typeface="Glacial Indifference"/>
              <a:sym typeface="Glacial Indifference"/>
            </a:endParaRPr>
          </a:p>
        </p:txBody>
      </p:sp>
      <p:sp>
        <p:nvSpPr>
          <p:cNvPr id="48" name="TextBox 48"/>
          <p:cNvSpPr txBox="1"/>
          <p:nvPr/>
        </p:nvSpPr>
        <p:spPr>
          <a:xfrm>
            <a:off x="11318018" y="3757871"/>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Splitting Data into Features and Labels</a:t>
            </a:r>
            <a:endParaRPr lang="en-US" sz="2805">
              <a:solidFill>
                <a:srgbClr val="F4EEE7"/>
              </a:solidFill>
              <a:latin typeface="Glacial Indifference"/>
              <a:ea typeface="Glacial Indifference"/>
              <a:cs typeface="Glacial Indifference"/>
              <a:sym typeface="Glacial Indifference"/>
            </a:endParaRPr>
          </a:p>
        </p:txBody>
      </p:sp>
      <p:sp>
        <p:nvSpPr>
          <p:cNvPr id="49" name="TextBox 49"/>
          <p:cNvSpPr txBox="1"/>
          <p:nvPr/>
        </p:nvSpPr>
        <p:spPr>
          <a:xfrm>
            <a:off x="11600579" y="5268164"/>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Text Vectorization</a:t>
            </a:r>
            <a:endParaRPr lang="en-US" sz="2805">
              <a:solidFill>
                <a:srgbClr val="F4EEE7"/>
              </a:solidFill>
              <a:latin typeface="Glacial Indifference"/>
              <a:ea typeface="Glacial Indifference"/>
              <a:cs typeface="Glacial Indifference"/>
              <a:sym typeface="Glacial Indifference"/>
            </a:endParaRPr>
          </a:p>
        </p:txBody>
      </p:sp>
      <p:sp>
        <p:nvSpPr>
          <p:cNvPr id="50" name="TextBox 50"/>
          <p:cNvSpPr txBox="1"/>
          <p:nvPr/>
        </p:nvSpPr>
        <p:spPr>
          <a:xfrm>
            <a:off x="11832368" y="6820732"/>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Modeling</a:t>
            </a:r>
            <a:endParaRPr lang="en-US" sz="2805">
              <a:solidFill>
                <a:srgbClr val="F4EEE7"/>
              </a:solidFill>
              <a:latin typeface="Glacial Indifference"/>
              <a:ea typeface="Glacial Indifference"/>
              <a:cs typeface="Glacial Indifference"/>
              <a:sym typeface="Glacial Indifference"/>
            </a:endParaRPr>
          </a:p>
        </p:txBody>
      </p:sp>
      <p:sp>
        <p:nvSpPr>
          <p:cNvPr id="51" name="TextBox 51"/>
          <p:cNvSpPr txBox="1"/>
          <p:nvPr/>
        </p:nvSpPr>
        <p:spPr>
          <a:xfrm>
            <a:off x="11832368" y="8335532"/>
            <a:ext cx="6687421" cy="483722"/>
          </a:xfrm>
          <a:prstGeom prst="rect">
            <a:avLst/>
          </a:prstGeom>
        </p:spPr>
        <p:txBody>
          <a:bodyPr lIns="0" tIns="0" rIns="0" bIns="0" rtlCol="0" anchor="t">
            <a:spAutoFit/>
          </a:bodyPr>
          <a:lstStyle/>
          <a:p>
            <a:pPr algn="just">
              <a:lnSpc>
                <a:spcPts val="3925"/>
              </a:lnSpc>
            </a:pPr>
            <a:r>
              <a:rPr lang="en-US" sz="2805">
                <a:solidFill>
                  <a:srgbClr val="F4EEE7"/>
                </a:solidFill>
                <a:latin typeface="Glacial Indifference"/>
                <a:ea typeface="Glacial Indifference"/>
                <a:cs typeface="Glacial Indifference"/>
                <a:sym typeface="Glacial Indifference"/>
              </a:rPr>
              <a:t> Evaluation</a:t>
            </a:r>
            <a:endParaRPr lang="en-US" sz="2805">
              <a:solidFill>
                <a:srgbClr val="F4EEE7"/>
              </a:solidFill>
              <a:latin typeface="Glacial Indifference"/>
              <a:ea typeface="Glacial Indifference"/>
              <a:cs typeface="Glacial Indifference"/>
              <a:sym typeface="Glacial Indifference"/>
            </a:endParaRPr>
          </a:p>
        </p:txBody>
      </p:sp>
      <p:sp>
        <p:nvSpPr>
          <p:cNvPr id="52" name="TextBox 52"/>
          <p:cNvSpPr txBox="1"/>
          <p:nvPr/>
        </p:nvSpPr>
        <p:spPr>
          <a:xfrm>
            <a:off x="3596944" y="2043288"/>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1</a:t>
            </a:r>
            <a:endParaRPr lang="en-US" sz="6400">
              <a:solidFill>
                <a:srgbClr val="F4EEE7"/>
              </a:solidFill>
              <a:latin typeface="Glacial Indifference"/>
              <a:ea typeface="Glacial Indifference"/>
              <a:cs typeface="Glacial Indifference"/>
              <a:sym typeface="Glacial Indifference"/>
            </a:endParaRPr>
          </a:p>
        </p:txBody>
      </p:sp>
      <p:sp>
        <p:nvSpPr>
          <p:cNvPr id="53" name="TextBox 53"/>
          <p:cNvSpPr txBox="1"/>
          <p:nvPr/>
        </p:nvSpPr>
        <p:spPr>
          <a:xfrm>
            <a:off x="3468114" y="3404728"/>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2</a:t>
            </a:r>
            <a:endParaRPr lang="en-US" sz="6400">
              <a:solidFill>
                <a:srgbClr val="F4EEE7"/>
              </a:solidFill>
              <a:latin typeface="Glacial Indifference"/>
              <a:ea typeface="Glacial Indifference"/>
              <a:cs typeface="Glacial Indifference"/>
              <a:sym typeface="Glacial Indifference"/>
            </a:endParaRPr>
          </a:p>
        </p:txBody>
      </p:sp>
      <p:sp>
        <p:nvSpPr>
          <p:cNvPr id="54" name="TextBox 54"/>
          <p:cNvSpPr txBox="1"/>
          <p:nvPr/>
        </p:nvSpPr>
        <p:spPr>
          <a:xfrm>
            <a:off x="3468114" y="4849174"/>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3</a:t>
            </a:r>
            <a:endParaRPr lang="en-US" sz="6400">
              <a:solidFill>
                <a:srgbClr val="F4EEE7"/>
              </a:solidFill>
              <a:latin typeface="Glacial Indifference"/>
              <a:ea typeface="Glacial Indifference"/>
              <a:cs typeface="Glacial Indifference"/>
              <a:sym typeface="Glacial Indifference"/>
            </a:endParaRPr>
          </a:p>
        </p:txBody>
      </p:sp>
      <p:sp>
        <p:nvSpPr>
          <p:cNvPr id="55" name="TextBox 55"/>
          <p:cNvSpPr txBox="1"/>
          <p:nvPr/>
        </p:nvSpPr>
        <p:spPr>
          <a:xfrm>
            <a:off x="3468114" y="6434260"/>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4</a:t>
            </a:r>
            <a:endParaRPr lang="en-US" sz="6400">
              <a:solidFill>
                <a:srgbClr val="F4EEE7"/>
              </a:solidFill>
              <a:latin typeface="Glacial Indifference"/>
              <a:ea typeface="Glacial Indifference"/>
              <a:cs typeface="Glacial Indifference"/>
              <a:sym typeface="Glacial Indifference"/>
            </a:endParaRPr>
          </a:p>
        </p:txBody>
      </p:sp>
      <p:sp>
        <p:nvSpPr>
          <p:cNvPr id="56" name="TextBox 56"/>
          <p:cNvSpPr txBox="1"/>
          <p:nvPr/>
        </p:nvSpPr>
        <p:spPr>
          <a:xfrm>
            <a:off x="3468114" y="8049505"/>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5</a:t>
            </a:r>
            <a:endParaRPr lang="en-US" sz="6400">
              <a:solidFill>
                <a:srgbClr val="F4EEE7"/>
              </a:solidFill>
              <a:latin typeface="Glacial Indifference"/>
              <a:ea typeface="Glacial Indifference"/>
              <a:cs typeface="Glacial Indifference"/>
              <a:sym typeface="Glacial Indifference"/>
            </a:endParaRPr>
          </a:p>
        </p:txBody>
      </p:sp>
      <p:sp>
        <p:nvSpPr>
          <p:cNvPr id="57" name="TextBox 57"/>
          <p:cNvSpPr txBox="1"/>
          <p:nvPr/>
        </p:nvSpPr>
        <p:spPr>
          <a:xfrm>
            <a:off x="10669885" y="2005509"/>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6</a:t>
            </a:r>
            <a:endParaRPr lang="en-US" sz="6400">
              <a:solidFill>
                <a:srgbClr val="F4EEE7"/>
              </a:solidFill>
              <a:latin typeface="Glacial Indifference"/>
              <a:ea typeface="Glacial Indifference"/>
              <a:cs typeface="Glacial Indifference"/>
              <a:sym typeface="Glacial Indifference"/>
            </a:endParaRPr>
          </a:p>
        </p:txBody>
      </p:sp>
      <p:sp>
        <p:nvSpPr>
          <p:cNvPr id="58" name="TextBox 58"/>
          <p:cNvSpPr txBox="1"/>
          <p:nvPr/>
        </p:nvSpPr>
        <p:spPr>
          <a:xfrm>
            <a:off x="10736776" y="338644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7</a:t>
            </a:r>
            <a:endParaRPr lang="en-US" sz="6400">
              <a:solidFill>
                <a:srgbClr val="F4EEE7"/>
              </a:solidFill>
              <a:latin typeface="Glacial Indifference"/>
              <a:ea typeface="Glacial Indifference"/>
              <a:cs typeface="Glacial Indifference"/>
              <a:sym typeface="Glacial Indifference"/>
            </a:endParaRPr>
          </a:p>
        </p:txBody>
      </p:sp>
      <p:sp>
        <p:nvSpPr>
          <p:cNvPr id="59" name="TextBox 59"/>
          <p:cNvSpPr txBox="1"/>
          <p:nvPr/>
        </p:nvSpPr>
        <p:spPr>
          <a:xfrm>
            <a:off x="10736776" y="491979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8</a:t>
            </a:r>
            <a:endParaRPr lang="en-US" sz="6400">
              <a:solidFill>
                <a:srgbClr val="F4EEE7"/>
              </a:solidFill>
              <a:latin typeface="Glacial Indifference"/>
              <a:ea typeface="Glacial Indifference"/>
              <a:cs typeface="Glacial Indifference"/>
              <a:sym typeface="Glacial Indifference"/>
            </a:endParaRPr>
          </a:p>
        </p:txBody>
      </p:sp>
      <p:sp>
        <p:nvSpPr>
          <p:cNvPr id="60" name="TextBox 60"/>
          <p:cNvSpPr txBox="1"/>
          <p:nvPr/>
        </p:nvSpPr>
        <p:spPr>
          <a:xfrm>
            <a:off x="10736776" y="6392107"/>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9</a:t>
            </a:r>
            <a:endParaRPr lang="en-US" sz="6400">
              <a:solidFill>
                <a:srgbClr val="F4EEE7"/>
              </a:solidFill>
              <a:latin typeface="Glacial Indifference"/>
              <a:ea typeface="Glacial Indifference"/>
              <a:cs typeface="Glacial Indifference"/>
              <a:sym typeface="Glacial Indifference"/>
            </a:endParaRPr>
          </a:p>
        </p:txBody>
      </p:sp>
      <p:sp>
        <p:nvSpPr>
          <p:cNvPr id="61" name="TextBox 61"/>
          <p:cNvSpPr txBox="1"/>
          <p:nvPr/>
        </p:nvSpPr>
        <p:spPr>
          <a:xfrm>
            <a:off x="10736776" y="7903882"/>
            <a:ext cx="1162482" cy="1104265"/>
          </a:xfrm>
          <a:prstGeom prst="rect">
            <a:avLst/>
          </a:prstGeom>
        </p:spPr>
        <p:txBody>
          <a:bodyPr lIns="0" tIns="0" rIns="0" bIns="0" rtlCol="0" anchor="t">
            <a:spAutoFit/>
          </a:bodyPr>
          <a:lstStyle/>
          <a:p>
            <a:pPr algn="just">
              <a:lnSpc>
                <a:spcPts val="8960"/>
              </a:lnSpc>
            </a:pPr>
            <a:r>
              <a:rPr lang="en-US" sz="6400">
                <a:solidFill>
                  <a:srgbClr val="F4EEE7"/>
                </a:solidFill>
                <a:latin typeface="Glacial Indifference"/>
                <a:ea typeface="Glacial Indifference"/>
                <a:cs typeface="Glacial Indifference"/>
                <a:sym typeface="Glacial Indifference"/>
              </a:rPr>
              <a:t>10</a:t>
            </a:r>
            <a:endParaRPr lang="en-US" sz="6400">
              <a:solidFill>
                <a:srgbClr val="F4EEE7"/>
              </a:solidFill>
              <a:latin typeface="Glacial Indifference"/>
              <a:ea typeface="Glacial Indifference"/>
              <a:cs typeface="Glacial Indifference"/>
              <a:sym typeface="Glacial Indifference"/>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9553</Words>
  <Application>WPS Presentation</Application>
  <PresentationFormat>On-screen Show (4:3)</PresentationFormat>
  <Paragraphs>303</Paragraphs>
  <Slides>16</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16</vt:i4>
      </vt:variant>
    </vt:vector>
  </HeadingPairs>
  <TitlesOfParts>
    <vt:vector size="28" baseType="lpstr">
      <vt:lpstr>Arial</vt:lpstr>
      <vt:lpstr>SimSun</vt:lpstr>
      <vt:lpstr>Wingdings</vt:lpstr>
      <vt:lpstr>The Seasons Bold</vt:lpstr>
      <vt:lpstr>Glacial Indifference</vt:lpstr>
      <vt:lpstr>Glacial Indifference Bold</vt:lpstr>
      <vt:lpstr>Arial</vt:lpstr>
      <vt:lpstr>The Seasons</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DETECTION</dc:title>
  <dc:creator/>
  <cp:lastModifiedBy>varsh</cp:lastModifiedBy>
  <cp:revision>2</cp:revision>
  <dcterms:created xsi:type="dcterms:W3CDTF">2006-08-16T00:00:00Z</dcterms:created>
  <dcterms:modified xsi:type="dcterms:W3CDTF">2024-11-12T11:35:51Z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3492E195E98848D8B974AFBA1C996715_13</vt:lpwstr>
  </property>
  <property fmtid="{D5CDD505-2E9C-101B-9397-08002B2CF9AE}" pid="3" name="KSOProductBuildVer">
    <vt:lpwstr>2057-12.2.0.18607</vt:lpwstr>
  </property>
</Properties>
</file>

<file path=docProps/thumbnail.jpeg>
</file>